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Open Sans Medium"/>
      <p:regular r:id="rId18"/>
      <p:bold r:id="rId19"/>
      <p:italic r:id="rId20"/>
      <p:boldItalic r:id="rId21"/>
    </p:embeddedFont>
    <p:embeddedFont>
      <p:font typeface="Open Sans Light"/>
      <p:regular r:id="rId22"/>
      <p:bold r:id="rId23"/>
      <p:italic r:id="rId24"/>
      <p:boldItalic r:id="rId25"/>
    </p:embeddedFont>
    <p:embeddedFont>
      <p:font typeface="Open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6859110-C90C-4846-BFCB-6DE5B435E354}">
  <a:tblStyle styleId="{C6859110-C90C-4846-BFCB-6DE5B435E35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D4EF9B6-7D79-4776-9520-3193E386112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Medium-italic.fntdata"/><Relationship Id="rId22" Type="http://schemas.openxmlformats.org/officeDocument/2006/relationships/font" Target="fonts/OpenSansLight-regular.fntdata"/><Relationship Id="rId21" Type="http://schemas.openxmlformats.org/officeDocument/2006/relationships/font" Target="fonts/OpenSansMedium-boldItalic.fntdata"/><Relationship Id="rId24" Type="http://schemas.openxmlformats.org/officeDocument/2006/relationships/font" Target="fonts/OpenSansLight-italic.fntdata"/><Relationship Id="rId23" Type="http://schemas.openxmlformats.org/officeDocument/2006/relationships/font" Target="fonts/OpenSansLigh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regular.fntdata"/><Relationship Id="rId25" Type="http://schemas.openxmlformats.org/officeDocument/2006/relationships/font" Target="fonts/OpenSansLight-boldItalic.fntdata"/><Relationship Id="rId28" Type="http://schemas.openxmlformats.org/officeDocument/2006/relationships/font" Target="fonts/OpenSans-italic.fntdata"/><Relationship Id="rId27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OpenSansMedium-bold.fntdata"/><Relationship Id="rId18" Type="http://schemas.openxmlformats.org/officeDocument/2006/relationships/font" Target="fonts/OpenSansMedium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fe0d09e95e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fe0d09e95e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9fc9f17ea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9fc9f17ea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d25ecf4e7d_1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d25ecf4e7d_1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d25ecf4e7d_1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d25ecf4e7d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02dadb23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102dadb23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d1a15850f9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d1a15850f9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d1a15850f9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d1a15850f9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d1a15850f9_0_6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d1a15850f9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d1a15850f9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d1a15850f9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d1a15850f9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d1a15850f9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d1a15850f9_0_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d1a15850f9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d25ecf4e7d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d25ecf4e7d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11.jpg"/><Relationship Id="rId5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but &amp; Fin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200" y="-76200"/>
            <a:ext cx="9288875" cy="525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58947" l="0" r="51352" t="0"/>
          <a:stretch/>
        </p:blipFill>
        <p:spPr>
          <a:xfrm>
            <a:off x="6840250" y="3180100"/>
            <a:ext cx="2372425" cy="20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type="title"/>
          </p:nvPr>
        </p:nvSpPr>
        <p:spPr>
          <a:xfrm>
            <a:off x="1800450" y="1755325"/>
            <a:ext cx="55431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Texte">
  <p:cSld name="ONE_COLUM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/>
          <p:nvPr>
            <p:ph idx="1" type="subTitle"/>
          </p:nvPr>
        </p:nvSpPr>
        <p:spPr>
          <a:xfrm>
            <a:off x="348600" y="1386575"/>
            <a:ext cx="8446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" name="Google Shape;73;p11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">
  <p:cSld name="MAIN_POIN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blanche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" name="Google Shape;8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 b="13585" l="0" r="0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5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3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 rotWithShape="1">
          <a:blip r:embed="rId2">
            <a:alphaModFix/>
          </a:blip>
          <a:srcRect b="8665" l="0" r="28947" t="3137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5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8" name="Google Shape;98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4">
  <p:cSld name="TITLE_AND_BODY_4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>
            <p:ph type="title"/>
          </p:nvPr>
        </p:nvSpPr>
        <p:spPr>
          <a:xfrm>
            <a:off x="311700" y="176700"/>
            <a:ext cx="8520600" cy="9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1E446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B76F"/>
              </a:buClr>
              <a:buSzPts val="1800"/>
              <a:buChar char="●"/>
              <a:defRPr sz="1800">
                <a:solidFill>
                  <a:srgbClr val="1E4463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5">
  <p:cSld name="TITLE_AND_BODY_5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>
            <p:ph type="title"/>
          </p:nvPr>
        </p:nvSpPr>
        <p:spPr>
          <a:xfrm>
            <a:off x="311700" y="176700"/>
            <a:ext cx="8520600" cy="9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1">
  <p:cSld name="TITLE_AND_BODY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>
            <p:ph type="title"/>
          </p:nvPr>
        </p:nvSpPr>
        <p:spPr>
          <a:xfrm>
            <a:off x="311700" y="176700"/>
            <a:ext cx="8520600" cy="9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2">
  <p:cSld name="TITLE_AND_BODY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>
            <p:ph type="title"/>
          </p:nvPr>
        </p:nvSpPr>
        <p:spPr>
          <a:xfrm>
            <a:off x="311700" y="176700"/>
            <a:ext cx="8520600" cy="9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des matières">
  <p:cSld name="CUSTOM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des matières 1">
  <p:cSld name="CUSTOM_2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21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22600" y="33661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21"/>
          <p:cNvSpPr txBox="1"/>
          <p:nvPr>
            <p:ph type="title"/>
          </p:nvPr>
        </p:nvSpPr>
        <p:spPr>
          <a:xfrm>
            <a:off x="348600" y="143375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2" name="Google Shape;132;p21"/>
          <p:cNvSpPr txBox="1"/>
          <p:nvPr>
            <p:ph idx="1" type="subTitle"/>
          </p:nvPr>
        </p:nvSpPr>
        <p:spPr>
          <a:xfrm>
            <a:off x="348600" y="1549825"/>
            <a:ext cx="8446800" cy="27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33" name="Google Shape;133;p21" title="Bandeau-logo-deepblu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00" y="4716000"/>
            <a:ext cx="5040000" cy="4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6" name="Google Shape;136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7" name="Google Shape;13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1 1">
  <p:cSld name="TITLE_AND_BODY_2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">
  <p:cSld name="TITLE_AND_BODY_6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8" name="Google Shape;148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9" name="Google Shape;14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1 2">
  <p:cSld name="TITLE_AND_BODY_2_2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" type="blank">
  <p:cSld name="BLANK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1">
  <p:cSld name="CUSTOM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2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0" l="1156" r="0" t="0"/>
          <a:stretch/>
        </p:blipFill>
        <p:spPr>
          <a:xfrm>
            <a:off x="-81650" y="-59625"/>
            <a:ext cx="9273277" cy="52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3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idx="1" type="subTitle"/>
          </p:nvPr>
        </p:nvSpPr>
        <p:spPr>
          <a:xfrm>
            <a:off x="348600" y="1321225"/>
            <a:ext cx="8446800" cy="27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5" name="Google Shape;35;p6"/>
          <p:cNvSpPr txBox="1"/>
          <p:nvPr>
            <p:ph type="title"/>
          </p:nvPr>
        </p:nvSpPr>
        <p:spPr>
          <a:xfrm>
            <a:off x="348600" y="249925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4" type="twoColTx">
  <p:cSld name="TITLE_AND_TWO_COLUMN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/>
          </a:blip>
          <a:srcRect b="15605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 rotWithShape="1">
          <a:blip r:embed="rId4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5">
  <p:cSld name="TITLE_AND_TWO_COLUMNS_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 b="8665" l="0" r="28947" t="3137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 rotWithShape="1">
          <a:blip r:embed="rId4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6">
  <p:cSld name="TITLE_AND_TWO_COLUMNS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9"/>
          <p:cNvPicPr preferRelativeResize="0"/>
          <p:nvPr/>
        </p:nvPicPr>
        <p:blipFill rotWithShape="1">
          <a:blip r:embed="rId2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" name="Google Shape;5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9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55" name="Google Shape;55;p9"/>
          <p:cNvPicPr preferRelativeResize="0"/>
          <p:nvPr/>
        </p:nvPicPr>
        <p:blipFill rotWithShape="1">
          <a:blip r:embed="rId4">
            <a:alphaModFix/>
          </a:blip>
          <a:srcRect b="16128" l="0" r="0" t="0"/>
          <a:stretch/>
        </p:blipFill>
        <p:spPr>
          <a:xfrm>
            <a:off x="-28575" y="0"/>
            <a:ext cx="917257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287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2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9" name="Google Shape;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/>
          <p:nvPr>
            <p:ph idx="2"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Sous-titre, Texte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" name="Google Shape;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6" name="Google Shape;66;p10"/>
          <p:cNvSpPr txBox="1"/>
          <p:nvPr>
            <p:ph idx="1" type="subTitle"/>
          </p:nvPr>
        </p:nvSpPr>
        <p:spPr>
          <a:xfrm>
            <a:off x="348600" y="1221575"/>
            <a:ext cx="8446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500">
                <a:solidFill>
                  <a:srgbClr val="F9B76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7" name="Google Shape;67;p10"/>
          <p:cNvSpPr txBox="1"/>
          <p:nvPr>
            <p:ph idx="2" type="subTitle"/>
          </p:nvPr>
        </p:nvSpPr>
        <p:spPr>
          <a:xfrm>
            <a:off x="348600" y="1615175"/>
            <a:ext cx="8446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3000"/>
              <a:buFont typeface="Open Sans"/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800"/>
              <a:buFont typeface="Open Sans"/>
              <a:buChar char="●"/>
              <a:defRPr sz="18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○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■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●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○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■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●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○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■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5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5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5" Type="http://schemas.openxmlformats.org/officeDocument/2006/relationships/image" Target="../media/image33.png"/><Relationship Id="rId6" Type="http://schemas.openxmlformats.org/officeDocument/2006/relationships/image" Target="../media/image29.jpg"/><Relationship Id="rId7" Type="http://schemas.openxmlformats.org/officeDocument/2006/relationships/image" Target="../media/image35.png"/><Relationship Id="rId8" Type="http://schemas.openxmlformats.org/officeDocument/2006/relationships/image" Target="../media/image39.png"/><Relationship Id="rId10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5" Type="http://schemas.openxmlformats.org/officeDocument/2006/relationships/image" Target="../media/image31.jpg"/><Relationship Id="rId6" Type="http://schemas.openxmlformats.org/officeDocument/2006/relationships/image" Target="../media/image36.png"/><Relationship Id="rId7" Type="http://schemas.openxmlformats.org/officeDocument/2006/relationships/image" Target="../media/image38.png"/><Relationship Id="rId8" Type="http://schemas.openxmlformats.org/officeDocument/2006/relationships/image" Target="../media/image43.png"/><Relationship Id="rId10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0250" y="3180100"/>
            <a:ext cx="4876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250" y="4222825"/>
            <a:ext cx="24384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 txBox="1"/>
          <p:nvPr/>
        </p:nvSpPr>
        <p:spPr>
          <a:xfrm>
            <a:off x="0" y="1655500"/>
            <a:ext cx="9144000" cy="19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MPEG-TS / IP support option on </a:t>
            </a:r>
            <a:endParaRPr b="1" sz="3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AB40"/>
                </a:solidFill>
                <a:latin typeface="Open Sans"/>
                <a:ea typeface="Open Sans"/>
                <a:cs typeface="Open Sans"/>
                <a:sym typeface="Open Sans"/>
              </a:rPr>
              <a:t>IQOYA X/LINK &amp; SERV/LINK</a:t>
            </a:r>
            <a:br>
              <a:rPr b="1" lang="en" sz="3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b="1" lang="en" sz="3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178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Available through software licence</a:t>
            </a:r>
            <a:endParaRPr sz="29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"/>
          <p:cNvSpPr txBox="1"/>
          <p:nvPr/>
        </p:nvSpPr>
        <p:spPr>
          <a:xfrm>
            <a:off x="237975" y="376175"/>
            <a:ext cx="325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7"/>
          <p:cNvSpPr txBox="1"/>
          <p:nvPr>
            <p:ph type="title"/>
          </p:nvPr>
        </p:nvSpPr>
        <p:spPr>
          <a:xfrm>
            <a:off x="318600" y="2046700"/>
            <a:ext cx="3040800" cy="9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3B68"/>
                </a:solidFill>
              </a:rPr>
              <a:t>IQOYA products eligible to the MPEG-TS option</a:t>
            </a:r>
            <a:r>
              <a:rPr lang="en" sz="24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70" name="Google Shape;370;p37"/>
          <p:cNvGraphicFramePr/>
          <p:nvPr/>
        </p:nvGraphicFramePr>
        <p:xfrm>
          <a:off x="3293688" y="1058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{C6859110-C90C-4846-BFCB-6DE5B435E354}</a:tableStyleId>
              </a:tblPr>
              <a:tblGrid>
                <a:gridCol w="1497050"/>
                <a:gridCol w="3219575"/>
              </a:tblGrid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VB2342A0101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X/LINK-LE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VB2331A0101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X/LINK-ST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VB2388A0101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X/LINK-DUAL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VB2389A0101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X/LINK-AES67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VB2247A0103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SERV/LINK 882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VB2247A0203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SERV/LINK 16162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VB2274A0502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SERV/LINK 88 - AES67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VB2274A0602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SERV/LINK 7272 - AES67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VB2409A0103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SERV/LINK 88 - DANTE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VB2409A0203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SERV/LINK 7272 - DANTE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VB2275A0103</a:t>
                      </a:r>
                      <a:endParaRPr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IQOYA SERV/LINK 88 - TC</a:t>
                      </a:r>
                      <a:endParaRPr b="1" sz="11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371" name="Google Shape;371;p37"/>
          <p:cNvCxnSpPr/>
          <p:nvPr/>
        </p:nvCxnSpPr>
        <p:spPr>
          <a:xfrm>
            <a:off x="3501968" y="1058678"/>
            <a:ext cx="6600" cy="29184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8"/>
          <p:cNvSpPr txBox="1"/>
          <p:nvPr/>
        </p:nvSpPr>
        <p:spPr>
          <a:xfrm>
            <a:off x="237975" y="376175"/>
            <a:ext cx="325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8"/>
          <p:cNvSpPr txBox="1"/>
          <p:nvPr>
            <p:ph type="title"/>
          </p:nvPr>
        </p:nvSpPr>
        <p:spPr>
          <a:xfrm>
            <a:off x="348600" y="315800"/>
            <a:ext cx="8446800" cy="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3B68"/>
                </a:solidFill>
              </a:rPr>
              <a:t>Firmware versions</a:t>
            </a:r>
            <a:r>
              <a:rPr lang="en" sz="24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78" name="Google Shape;378;p38"/>
          <p:cNvGraphicFramePr/>
          <p:nvPr/>
        </p:nvGraphicFramePr>
        <p:xfrm>
          <a:off x="1879400" y="9247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{AD4EF9B6-7D79-4776-9520-3193E386112B}</a:tableStyleId>
              </a:tblPr>
              <a:tblGrid>
                <a:gridCol w="1918100"/>
                <a:gridCol w="1544225"/>
                <a:gridCol w="961425"/>
                <a:gridCol w="961425"/>
              </a:tblGrid>
              <a:tr h="24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203B68"/>
                          </a:solidFill>
                        </a:rPr>
                        <a:t>MPEG-TS Encoding</a:t>
                      </a:r>
                      <a:endParaRPr b="1"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203B68"/>
                          </a:solidFill>
                        </a:rPr>
                        <a:t>MPEG-TS Decoding</a:t>
                      </a:r>
                      <a:endParaRPr b="1"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 hMerge="1"/>
              </a:tr>
              <a:tr h="2490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203B68"/>
                          </a:solidFill>
                        </a:rPr>
                        <a:t>Availability</a:t>
                      </a:r>
                      <a:endParaRPr b="1" sz="10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Included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203B68"/>
                          </a:solidFill>
                        </a:rPr>
                        <a:t>Optional </a:t>
                      </a: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(software licence)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2490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203B68"/>
                          </a:solidFill>
                        </a:rPr>
                        <a:t>X/LINK Fw version</a:t>
                      </a:r>
                      <a:endParaRPr b="1" sz="10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2.01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&gt;= 4.01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3465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203B68"/>
                          </a:solidFill>
                        </a:rPr>
                        <a:t>SERV/LINK Fw version</a:t>
                      </a:r>
                      <a:endParaRPr b="1" sz="10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2.16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&gt;= 4.12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&gt;=5.01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490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203B68"/>
                          </a:solidFill>
                        </a:rPr>
                        <a:t>Stream types</a:t>
                      </a:r>
                      <a:endParaRPr b="1" sz="10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Several SPTS and/or 1 x MPTS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2490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203B68"/>
                          </a:solidFill>
                        </a:rPr>
                        <a:t>Supported audio formats</a:t>
                      </a:r>
                      <a:endParaRPr b="1" sz="10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MPEG-L2, MPEG L3, AAC-ADTS (LC, HEv1, HEv2)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2490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203B68"/>
                          </a:solidFill>
                        </a:rPr>
                        <a:t>Forward Error Correction</a:t>
                      </a:r>
                      <a:endParaRPr b="1" sz="10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Pro MPEG COP#3 FEC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2490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203B68"/>
                          </a:solidFill>
                        </a:rPr>
                        <a:t>Transport of Ancillary data</a:t>
                      </a:r>
                      <a:endParaRPr b="1" sz="10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Serial data / triggers 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2490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203B68"/>
                          </a:solidFill>
                        </a:rPr>
                        <a:t>RIST </a:t>
                      </a:r>
                      <a:r>
                        <a:rPr b="1" lang="en" sz="1000">
                          <a:solidFill>
                            <a:srgbClr val="203B68"/>
                          </a:solidFill>
                        </a:rPr>
                        <a:t>transport</a:t>
                      </a:r>
                      <a:endParaRPr b="1" sz="10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03B68"/>
                          </a:solidFill>
                        </a:rPr>
                        <a:t>Yes</a:t>
                      </a:r>
                      <a:endParaRPr sz="1100">
                        <a:solidFill>
                          <a:srgbClr val="203B68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</a:tbl>
          </a:graphicData>
        </a:graphic>
      </p:graphicFrame>
      <p:sp>
        <p:nvSpPr>
          <p:cNvPr id="379" name="Google Shape;379;p38"/>
          <p:cNvSpPr/>
          <p:nvPr/>
        </p:nvSpPr>
        <p:spPr>
          <a:xfrm>
            <a:off x="7606975" y="1879300"/>
            <a:ext cx="1240200" cy="716100"/>
          </a:xfrm>
          <a:prstGeom prst="wedgeRectCallout">
            <a:avLst>
              <a:gd fmla="val -92247" name="adj1"/>
              <a:gd fmla="val 2437" name="adj2"/>
            </a:avLst>
          </a:prstGeom>
          <a:solidFill>
            <a:schemeClr val="lt2"/>
          </a:solidFill>
          <a:ln cap="flat" cmpd="sng" w="9525">
            <a:solidFill>
              <a:srgbClr val="203B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New hardware platform since January 2026</a:t>
            </a:r>
            <a:endParaRPr sz="11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9"/>
          <p:cNvSpPr txBox="1"/>
          <p:nvPr/>
        </p:nvSpPr>
        <p:spPr>
          <a:xfrm>
            <a:off x="237975" y="376175"/>
            <a:ext cx="325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9"/>
          <p:cNvSpPr txBox="1"/>
          <p:nvPr/>
        </p:nvSpPr>
        <p:spPr>
          <a:xfrm>
            <a:off x="348600" y="1088050"/>
            <a:ext cx="84468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To benefit from the MPEG-TS decoding option the equipment, start by activating it on your equipment: </a:t>
            </a:r>
            <a:endParaRPr sz="15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39"/>
          <p:cNvSpPr txBox="1"/>
          <p:nvPr>
            <p:ph type="title"/>
          </p:nvPr>
        </p:nvSpPr>
        <p:spPr>
          <a:xfrm>
            <a:off x="348600" y="315800"/>
            <a:ext cx="84468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3B68"/>
                </a:solidFill>
              </a:rPr>
              <a:t>Digigram References </a:t>
            </a:r>
            <a:r>
              <a:rPr lang="en">
                <a:solidFill>
                  <a:schemeClr val="accent4"/>
                </a:solidFill>
              </a:rPr>
              <a:t>&amp;</a:t>
            </a:r>
            <a:r>
              <a:rPr lang="en">
                <a:solidFill>
                  <a:srgbClr val="203B68"/>
                </a:solidFill>
              </a:rPr>
              <a:t> </a:t>
            </a:r>
            <a:r>
              <a:rPr lang="en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Pric</a:t>
            </a:r>
            <a:r>
              <a:rPr lang="en">
                <a:solidFill>
                  <a:srgbClr val="203B68"/>
                </a:solidFill>
              </a:rPr>
              <a:t>ing</a:t>
            </a:r>
            <a:endParaRPr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87" name="Google Shape;387;p39"/>
          <p:cNvGraphicFramePr/>
          <p:nvPr/>
        </p:nvGraphicFramePr>
        <p:xfrm>
          <a:off x="1309663" y="1768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{C6859110-C90C-4846-BFCB-6DE5B435E354}</a:tableStyleId>
              </a:tblPr>
              <a:tblGrid>
                <a:gridCol w="1073075"/>
                <a:gridCol w="1467300"/>
                <a:gridCol w="2319750"/>
                <a:gridCol w="901725"/>
                <a:gridCol w="762800"/>
              </a:tblGrid>
              <a:tr h="297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Product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Description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MSRP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EMEA+APAC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MSRP 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</a:tr>
              <a:tr h="463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LD234800101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X/LINK (except -MPX)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Option MPEG-TS decoding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350 €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$440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3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LD227900101	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SERV/LINK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950 €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1185</a:t>
                      </a:r>
                      <a:endParaRPr sz="11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/>
        </p:nvSpPr>
        <p:spPr>
          <a:xfrm>
            <a:off x="348600" y="315800"/>
            <a:ext cx="84468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WHAT IS MPEG-TS</a:t>
            </a:r>
            <a:r>
              <a:rPr b="1" lang="en" sz="3000">
                <a:solidFill>
                  <a:srgbClr val="FFAB4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r>
              <a:rPr b="1" lang="en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30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237975" y="376175"/>
            <a:ext cx="325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and using remote controller for adjust Smart TV inside the modern room at home or luxury hotel (fourni par Getty Images)" id="169" name="Google Shape;169;p29"/>
          <p:cNvPicPr preferRelativeResize="0"/>
          <p:nvPr/>
        </p:nvPicPr>
        <p:blipFill rotWithShape="1">
          <a:blip r:embed="rId3">
            <a:alphaModFix/>
          </a:blip>
          <a:srcRect b="0" l="41369" r="23802" t="20331"/>
          <a:stretch/>
        </p:blipFill>
        <p:spPr>
          <a:xfrm>
            <a:off x="6951500" y="1177025"/>
            <a:ext cx="1637400" cy="37455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grpSp>
        <p:nvGrpSpPr>
          <p:cNvPr id="170" name="Google Shape;170;p29"/>
          <p:cNvGrpSpPr/>
          <p:nvPr/>
        </p:nvGrpSpPr>
        <p:grpSpPr>
          <a:xfrm>
            <a:off x="4523889" y="1173725"/>
            <a:ext cx="2170366" cy="4405101"/>
            <a:chOff x="4595659" y="1173725"/>
            <a:chExt cx="2170366" cy="4405101"/>
          </a:xfrm>
        </p:grpSpPr>
        <p:sp>
          <p:nvSpPr>
            <p:cNvPr id="171" name="Google Shape;171;p29"/>
            <p:cNvSpPr/>
            <p:nvPr/>
          </p:nvSpPr>
          <p:spPr>
            <a:xfrm>
              <a:off x="4727225" y="1173725"/>
              <a:ext cx="2038800" cy="3745500"/>
            </a:xfrm>
            <a:prstGeom prst="roundRect">
              <a:avLst>
                <a:gd fmla="val 6382" name="adj"/>
              </a:avLst>
            </a:prstGeom>
            <a:gradFill>
              <a:gsLst>
                <a:gs pos="0">
                  <a:srgbClr val="FFC882"/>
                </a:gs>
                <a:gs pos="30000">
                  <a:srgbClr val="FFAB40"/>
                </a:gs>
                <a:gs pos="100000">
                  <a:srgbClr val="F58E09"/>
                </a:gs>
              </a:gsLst>
              <a:lin ang="8100019" scaled="0"/>
            </a:gra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21212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" name="Google Shape;172;p29"/>
            <p:cNvSpPr txBox="1"/>
            <p:nvPr/>
          </p:nvSpPr>
          <p:spPr>
            <a:xfrm>
              <a:off x="4595659" y="2500226"/>
              <a:ext cx="1292100" cy="30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sz="20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" name="Google Shape;173;p29"/>
            <p:cNvSpPr txBox="1"/>
            <p:nvPr/>
          </p:nvSpPr>
          <p:spPr>
            <a:xfrm>
              <a:off x="4875425" y="1889681"/>
              <a:ext cx="1742400" cy="147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E4463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To </a:t>
              </a:r>
              <a:r>
                <a:rPr lang="en">
                  <a:solidFill>
                    <a:srgbClr val="1E4463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allow the </a:t>
              </a:r>
              <a:r>
                <a:rPr b="1" lang="en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multiplexing of video and audio</a:t>
              </a:r>
              <a:r>
                <a:rPr lang="en">
                  <a:solidFill>
                    <a:srgbClr val="1E4463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 in order to synchronize the whole. </a:t>
              </a:r>
              <a:endParaRPr>
                <a:solidFill>
                  <a:srgbClr val="1E4463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174" name="Google Shape;174;p29"/>
          <p:cNvSpPr txBox="1"/>
          <p:nvPr/>
        </p:nvSpPr>
        <p:spPr>
          <a:xfrm>
            <a:off x="4584050" y="1574200"/>
            <a:ext cx="198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PRIMARY PURPOSE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29"/>
          <p:cNvSpPr/>
          <p:nvPr/>
        </p:nvSpPr>
        <p:spPr>
          <a:xfrm>
            <a:off x="2011950" y="1173725"/>
            <a:ext cx="2398200" cy="37455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1E4463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1212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2154800" y="1574200"/>
            <a:ext cx="20460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b="1"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MPEG Transport Stream</a:t>
            </a: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protocol (MPEG-TS, TS for short) is a standard from the </a:t>
            </a:r>
            <a:r>
              <a:rPr b="1"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oving </a:t>
            </a:r>
            <a:r>
              <a:rPr b="1"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icture </a:t>
            </a:r>
            <a:r>
              <a:rPr b="1"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xperts </a:t>
            </a:r>
            <a:r>
              <a:rPr b="1"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roup that defines the </a:t>
            </a: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transport</a:t>
            </a: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aspects across networks for </a:t>
            </a:r>
            <a:r>
              <a:rPr b="1" lang="en" sz="15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digital television</a:t>
            </a:r>
            <a:r>
              <a:rPr lang="en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/>
        </p:nvSpPr>
        <p:spPr>
          <a:xfrm>
            <a:off x="348600" y="315800"/>
            <a:ext cx="84468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WHAT IS MPEG-TS</a:t>
            </a:r>
            <a:r>
              <a:rPr b="1" lang="en" sz="3000">
                <a:solidFill>
                  <a:srgbClr val="FFAB4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r>
              <a:rPr b="1" lang="en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30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30"/>
          <p:cNvSpPr txBox="1"/>
          <p:nvPr/>
        </p:nvSpPr>
        <p:spPr>
          <a:xfrm>
            <a:off x="237975" y="376175"/>
            <a:ext cx="325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3">
            <a:alphaModFix/>
          </a:blip>
          <a:srcRect b="0" l="0" r="58380" t="0"/>
          <a:stretch/>
        </p:blipFill>
        <p:spPr>
          <a:xfrm>
            <a:off x="2790450" y="1108275"/>
            <a:ext cx="2812800" cy="35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552850" y="1833000"/>
            <a:ext cx="1904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An MPEG-TS stream can include</a:t>
            </a:r>
            <a:r>
              <a:rPr b="1" lang="en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 several audio/video programs,</a:t>
            </a:r>
            <a:r>
              <a:rPr lang="en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 as well as program </a:t>
            </a:r>
            <a:r>
              <a:rPr lang="en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 service description data.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5" name="Google Shape;185;p30"/>
          <p:cNvCxnSpPr/>
          <p:nvPr/>
        </p:nvCxnSpPr>
        <p:spPr>
          <a:xfrm>
            <a:off x="555850" y="1835625"/>
            <a:ext cx="1903500" cy="9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6" name="Google Shape;186;p30"/>
          <p:cNvCxnSpPr/>
          <p:nvPr/>
        </p:nvCxnSpPr>
        <p:spPr>
          <a:xfrm>
            <a:off x="553450" y="3526200"/>
            <a:ext cx="1903500" cy="9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30"/>
          <p:cNvSpPr txBox="1"/>
          <p:nvPr/>
        </p:nvSpPr>
        <p:spPr>
          <a:xfrm>
            <a:off x="5280900" y="4044325"/>
            <a:ext cx="287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Example scheme of IRD (Integrated Receiver Decoder)</a:t>
            </a:r>
            <a:endParaRPr i="1" sz="8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8" name="Google Shape;188;p30"/>
          <p:cNvPicPr preferRelativeResize="0"/>
          <p:nvPr/>
        </p:nvPicPr>
        <p:blipFill rotWithShape="1">
          <a:blip r:embed="rId4">
            <a:alphaModFix/>
          </a:blip>
          <a:srcRect b="13630" l="0" r="0" t="7944"/>
          <a:stretch/>
        </p:blipFill>
        <p:spPr>
          <a:xfrm>
            <a:off x="5941470" y="1862580"/>
            <a:ext cx="1808550" cy="141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 rotWithShape="1">
          <a:blip r:embed="rId5">
            <a:alphaModFix/>
          </a:blip>
          <a:srcRect b="18540" l="-1060" r="1060" t="0"/>
          <a:stretch/>
        </p:blipFill>
        <p:spPr>
          <a:xfrm>
            <a:off x="7417799" y="860034"/>
            <a:ext cx="980700" cy="79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 b="51525" l="41577" r="48818" t="37329"/>
          <a:stretch/>
        </p:blipFill>
        <p:spPr>
          <a:xfrm>
            <a:off x="5603257" y="2448884"/>
            <a:ext cx="649175" cy="40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type="title"/>
          </p:nvPr>
        </p:nvSpPr>
        <p:spPr>
          <a:xfrm>
            <a:off x="348725" y="756900"/>
            <a:ext cx="3560400" cy="14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Applications using MPEG-TS</a:t>
            </a:r>
            <a:r>
              <a:rPr lang="en">
                <a:solidFill>
                  <a:srgbClr val="FF993F"/>
                </a:solidFill>
              </a:rPr>
              <a:t>.</a:t>
            </a:r>
            <a:endParaRPr/>
          </a:p>
        </p:txBody>
      </p:sp>
      <p:sp>
        <p:nvSpPr>
          <p:cNvPr id="196" name="Google Shape;196;p31"/>
          <p:cNvSpPr txBox="1"/>
          <p:nvPr>
            <p:ph type="title"/>
          </p:nvPr>
        </p:nvSpPr>
        <p:spPr>
          <a:xfrm>
            <a:off x="348725" y="1721100"/>
            <a:ext cx="3493200" cy="7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00">
                <a:solidFill>
                  <a:srgbClr val="FF993F"/>
                </a:solidFill>
              </a:rPr>
              <a:t>Where MPEG-TS makes the difference</a:t>
            </a:r>
            <a:endParaRPr sz="1900">
              <a:solidFill>
                <a:srgbClr val="FF993F"/>
              </a:solidFill>
            </a:endParaRPr>
          </a:p>
        </p:txBody>
      </p:sp>
      <p:pic>
        <p:nvPicPr>
          <p:cNvPr descr="Formula race car on track (fourni par Getty Images)" id="197" name="Google Shape;197;p31"/>
          <p:cNvPicPr preferRelativeResize="0"/>
          <p:nvPr/>
        </p:nvPicPr>
        <p:blipFill rotWithShape="1">
          <a:blip r:embed="rId3">
            <a:alphaModFix/>
          </a:blip>
          <a:srcRect b="0" l="55727" r="20838" t="0"/>
          <a:stretch/>
        </p:blipFill>
        <p:spPr>
          <a:xfrm>
            <a:off x="3899125" y="223475"/>
            <a:ext cx="1637400" cy="47013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pic>
        <p:nvPicPr>
          <p:cNvPr descr="TV Studio and a TV Camera (fourni par Getty Images)" id="198" name="Google Shape;198;p31"/>
          <p:cNvPicPr preferRelativeResize="0"/>
          <p:nvPr/>
        </p:nvPicPr>
        <p:blipFill rotWithShape="1">
          <a:blip r:embed="rId4">
            <a:alphaModFix/>
          </a:blip>
          <a:srcRect b="0" l="46583" r="18297" t="0"/>
          <a:stretch/>
        </p:blipFill>
        <p:spPr>
          <a:xfrm>
            <a:off x="5655114" y="223475"/>
            <a:ext cx="1637400" cy="47013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pic>
        <p:nvPicPr>
          <p:cNvPr descr="Top of radio tower (fourni par Getty Images)" id="199" name="Google Shape;199;p31"/>
          <p:cNvPicPr preferRelativeResize="0"/>
          <p:nvPr/>
        </p:nvPicPr>
        <p:blipFill rotWithShape="1">
          <a:blip r:embed="rId5">
            <a:alphaModFix/>
          </a:blip>
          <a:srcRect b="0" l="23889" r="23894" t="0"/>
          <a:stretch/>
        </p:blipFill>
        <p:spPr>
          <a:xfrm>
            <a:off x="7411102" y="223475"/>
            <a:ext cx="1637400" cy="47013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sp>
        <p:nvSpPr>
          <p:cNvPr id="200" name="Google Shape;200;p31"/>
          <p:cNvSpPr txBox="1"/>
          <p:nvPr/>
        </p:nvSpPr>
        <p:spPr>
          <a:xfrm>
            <a:off x="3899250" y="2566475"/>
            <a:ext cx="1637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REMOTE PROD OF MOTOR SPORT EVENTS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>
            <a:off x="3899100" y="3308035"/>
            <a:ext cx="1637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Transport multiple channels over a WAN keeping the interchannel synchronisation unchanged thanks to the MPEG-TS 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encapsulation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31"/>
          <p:cNvSpPr txBox="1"/>
          <p:nvPr/>
        </p:nvSpPr>
        <p:spPr>
          <a:xfrm>
            <a:off x="5655225" y="2566475"/>
            <a:ext cx="163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DIGITAL BROADCASTING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31"/>
          <p:cNvSpPr txBox="1"/>
          <p:nvPr/>
        </p:nvSpPr>
        <p:spPr>
          <a:xfrm>
            <a:off x="5655250" y="3308038"/>
            <a:ext cx="1637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Take raw audio from a studio sources, compress it, and wraps it into an MPEG-TS stream for satellite or terrestrial transmission.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31"/>
          <p:cNvSpPr txBox="1"/>
          <p:nvPr/>
        </p:nvSpPr>
        <p:spPr>
          <a:xfrm>
            <a:off x="7411400" y="2566475"/>
            <a:ext cx="163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TOWER COMPANIES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31"/>
          <p:cNvSpPr txBox="1"/>
          <p:nvPr/>
        </p:nvSpPr>
        <p:spPr>
          <a:xfrm>
            <a:off x="7411250" y="3308110"/>
            <a:ext cx="1637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MPEG-TS encapsulation to standardize the transport and monitoring of video streams and audio streams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2" title="AdobeStock_131421553 (1).jpeg"/>
          <p:cNvPicPr preferRelativeResize="0"/>
          <p:nvPr/>
        </p:nvPicPr>
        <p:blipFill rotWithShape="1">
          <a:blip r:embed="rId3">
            <a:alphaModFix/>
          </a:blip>
          <a:srcRect b="0" l="22863" r="22857" t="0"/>
          <a:stretch/>
        </p:blipFill>
        <p:spPr>
          <a:xfrm>
            <a:off x="5365750" y="408575"/>
            <a:ext cx="3523500" cy="43266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sp>
        <p:nvSpPr>
          <p:cNvPr id="211" name="Google Shape;211;p32"/>
          <p:cNvSpPr txBox="1"/>
          <p:nvPr>
            <p:ph type="title"/>
          </p:nvPr>
        </p:nvSpPr>
        <p:spPr>
          <a:xfrm>
            <a:off x="348600" y="315800"/>
            <a:ext cx="37395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3B68"/>
                </a:solidFill>
              </a:rPr>
              <a:t>Zoom on FM </a:t>
            </a:r>
            <a:r>
              <a:rPr lang="en">
                <a:solidFill>
                  <a:srgbClr val="203B68"/>
                </a:solidFill>
              </a:rPr>
              <a:t>distribution</a:t>
            </a:r>
            <a:r>
              <a:rPr lang="en">
                <a:solidFill>
                  <a:srgbClr val="203B68"/>
                </a:solidFill>
              </a:rPr>
              <a:t> via DVB</a:t>
            </a:r>
            <a:r>
              <a:rPr lang="en">
                <a:solidFill>
                  <a:srgbClr val="F9B76F"/>
                </a:solidFill>
              </a:rPr>
              <a:t>.</a:t>
            </a:r>
            <a:endParaRPr/>
          </a:p>
        </p:txBody>
      </p:sp>
      <p:sp>
        <p:nvSpPr>
          <p:cNvPr id="212" name="Google Shape;212;p32"/>
          <p:cNvSpPr txBox="1"/>
          <p:nvPr/>
        </p:nvSpPr>
        <p:spPr>
          <a:xfrm>
            <a:off x="348600" y="1657300"/>
            <a:ext cx="43203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700"/>
              <a:buFont typeface="Open Sans"/>
              <a:buChar char="●"/>
            </a:pPr>
            <a:r>
              <a:rPr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Collect </a:t>
            </a:r>
            <a:r>
              <a:rPr b="1"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multiple IP streams</a:t>
            </a:r>
            <a:r>
              <a:rPr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coming from the regional studios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700"/>
              <a:buFont typeface="Open Sans"/>
              <a:buChar char="●"/>
            </a:pPr>
            <a:r>
              <a:rPr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For each regional stream, </a:t>
            </a:r>
            <a:r>
              <a:rPr b="1"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setup a failover</a:t>
            </a:r>
            <a:r>
              <a:rPr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to the national program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700"/>
              <a:buFont typeface="Open Sans"/>
              <a:buChar char="●"/>
            </a:pPr>
            <a:r>
              <a:rPr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Encode and stream in MPEG-TS MPTS all the resulting regional audio contents, with </a:t>
            </a:r>
            <a:r>
              <a:rPr b="1"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1+1 hot redundancy </a:t>
            </a:r>
            <a:endParaRPr b="1"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/>
          <p:nvPr/>
        </p:nvSpPr>
        <p:spPr>
          <a:xfrm>
            <a:off x="7156200" y="1722376"/>
            <a:ext cx="1791900" cy="2630400"/>
          </a:xfrm>
          <a:prstGeom prst="roundRect">
            <a:avLst>
              <a:gd fmla="val 210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4871167" y="1704601"/>
            <a:ext cx="1791900" cy="2630400"/>
          </a:xfrm>
          <a:prstGeom prst="roundRect">
            <a:avLst>
              <a:gd fmla="val 210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p33"/>
          <p:cNvSpPr txBox="1"/>
          <p:nvPr/>
        </p:nvSpPr>
        <p:spPr>
          <a:xfrm>
            <a:off x="4871169" y="1704600"/>
            <a:ext cx="17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DVB Operator</a:t>
            </a:r>
            <a:endParaRPr b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33"/>
          <p:cNvSpPr/>
          <p:nvPr/>
        </p:nvSpPr>
        <p:spPr>
          <a:xfrm>
            <a:off x="2530615" y="1704601"/>
            <a:ext cx="1791900" cy="2630400"/>
          </a:xfrm>
          <a:prstGeom prst="roundRect">
            <a:avLst>
              <a:gd fmla="val 210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33"/>
          <p:cNvSpPr/>
          <p:nvPr/>
        </p:nvSpPr>
        <p:spPr>
          <a:xfrm>
            <a:off x="158400" y="1704601"/>
            <a:ext cx="1791900" cy="2630400"/>
          </a:xfrm>
          <a:prstGeom prst="roundRect">
            <a:avLst>
              <a:gd fmla="val 210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2" name="Google Shape;222;p33" title="Copie de IQOYA-X-LINK-front-we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69" y="2514627"/>
            <a:ext cx="1791776" cy="62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 title="IQOYA_SERV_LINK  - Vue de face - 202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4820" y="2423932"/>
            <a:ext cx="1743584" cy="7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 title="Copie de IQOYA-X-LINK-front-we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69" y="3368683"/>
            <a:ext cx="1791776" cy="62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 title="IQOYA_SERV_LINK  - Vue de face - 202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4770" y="3243464"/>
            <a:ext cx="1743584" cy="76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3"/>
          <p:cNvSpPr txBox="1"/>
          <p:nvPr/>
        </p:nvSpPr>
        <p:spPr>
          <a:xfrm>
            <a:off x="158408" y="1722373"/>
            <a:ext cx="17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Regional stations</a:t>
            </a:r>
            <a:endParaRPr b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33"/>
          <p:cNvSpPr txBox="1"/>
          <p:nvPr/>
        </p:nvSpPr>
        <p:spPr>
          <a:xfrm>
            <a:off x="158408" y="2856009"/>
            <a:ext cx="1791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IQOYA X/LINK-ST</a:t>
            </a:r>
            <a:endParaRPr sz="7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" name="Google Shape;228;p33"/>
          <p:cNvSpPr txBox="1"/>
          <p:nvPr/>
        </p:nvSpPr>
        <p:spPr>
          <a:xfrm>
            <a:off x="158408" y="2112800"/>
            <a:ext cx="179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E446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Multicast RTP/IP streams with FEC</a:t>
            </a:r>
            <a:endParaRPr sz="900">
              <a:solidFill>
                <a:srgbClr val="1E446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29" name="Google Shape;229;p33"/>
          <p:cNvSpPr txBox="1"/>
          <p:nvPr/>
        </p:nvSpPr>
        <p:spPr>
          <a:xfrm>
            <a:off x="158408" y="3713467"/>
            <a:ext cx="1791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IQOYA X/LINK-ST</a:t>
            </a:r>
            <a:endParaRPr sz="7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2530620" y="2878733"/>
            <a:ext cx="1791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IQOYA SERV/LINK</a:t>
            </a:r>
            <a:endParaRPr sz="7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33"/>
          <p:cNvSpPr txBox="1"/>
          <p:nvPr/>
        </p:nvSpPr>
        <p:spPr>
          <a:xfrm>
            <a:off x="2535470" y="3697310"/>
            <a:ext cx="1791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IQOYA SERV/LINK</a:t>
            </a:r>
            <a:endParaRPr sz="7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33"/>
          <p:cNvSpPr txBox="1"/>
          <p:nvPr/>
        </p:nvSpPr>
        <p:spPr>
          <a:xfrm>
            <a:off x="158408" y="4002571"/>
            <a:ext cx="1791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1E446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Up to 64 regional studios</a:t>
            </a:r>
            <a:endParaRPr i="1" sz="900">
              <a:solidFill>
                <a:srgbClr val="1E446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3" name="Google Shape;233;p33"/>
          <p:cNvSpPr txBox="1"/>
          <p:nvPr/>
        </p:nvSpPr>
        <p:spPr>
          <a:xfrm>
            <a:off x="2530619" y="1704600"/>
            <a:ext cx="17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National </a:t>
            </a:r>
            <a:r>
              <a:rPr b="1" lang="en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station</a:t>
            </a:r>
            <a:endParaRPr b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33"/>
          <p:cNvSpPr txBox="1"/>
          <p:nvPr/>
        </p:nvSpPr>
        <p:spPr>
          <a:xfrm>
            <a:off x="3505376" y="2372100"/>
            <a:ext cx="5031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AES3</a:t>
            </a:r>
            <a:endParaRPr sz="700">
              <a:solidFill>
                <a:srgbClr val="1E446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35" name="Google Shape;235;p33"/>
          <p:cNvSpPr txBox="1"/>
          <p:nvPr/>
        </p:nvSpPr>
        <p:spPr>
          <a:xfrm>
            <a:off x="2991002" y="3983571"/>
            <a:ext cx="1307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E446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Control &amp; Monitoring</a:t>
            </a:r>
            <a:endParaRPr sz="900">
              <a:solidFill>
                <a:srgbClr val="1E446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1634832" y="851193"/>
            <a:ext cx="123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64 stereo multicast RTP/IP streams with FEC</a:t>
            </a:r>
            <a:endParaRPr sz="700">
              <a:solidFill>
                <a:srgbClr val="1E446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37" name="Google Shape;237;p33"/>
          <p:cNvSpPr txBox="1"/>
          <p:nvPr/>
        </p:nvSpPr>
        <p:spPr>
          <a:xfrm>
            <a:off x="4876020" y="1996612"/>
            <a:ext cx="1791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E446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DVB Mux.</a:t>
            </a:r>
            <a:endParaRPr sz="900">
              <a:solidFill>
                <a:srgbClr val="1E446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238" name="Google Shape;238;p33"/>
          <p:cNvPicPr preferRelativeResize="0"/>
          <p:nvPr/>
        </p:nvPicPr>
        <p:blipFill rotWithShape="1">
          <a:blip r:embed="rId5">
            <a:alphaModFix/>
          </a:blip>
          <a:srcRect b="13630" l="0" r="0" t="7944"/>
          <a:stretch/>
        </p:blipFill>
        <p:spPr>
          <a:xfrm>
            <a:off x="4862845" y="2539605"/>
            <a:ext cx="1808550" cy="141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 rotWithShape="1">
          <a:blip r:embed="rId6">
            <a:alphaModFix/>
          </a:blip>
          <a:srcRect b="18540" l="-1060" r="1060" t="0"/>
          <a:stretch/>
        </p:blipFill>
        <p:spPr>
          <a:xfrm>
            <a:off x="6429474" y="831159"/>
            <a:ext cx="980700" cy="798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33"/>
          <p:cNvCxnSpPr/>
          <p:nvPr/>
        </p:nvCxnSpPr>
        <p:spPr>
          <a:xfrm>
            <a:off x="1054358" y="3096093"/>
            <a:ext cx="1500" cy="35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41" name="Google Shape;241;p33"/>
          <p:cNvSpPr/>
          <p:nvPr/>
        </p:nvSpPr>
        <p:spPr>
          <a:xfrm>
            <a:off x="1888270" y="2773739"/>
            <a:ext cx="115200" cy="11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33"/>
          <p:cNvSpPr/>
          <p:nvPr/>
        </p:nvSpPr>
        <p:spPr>
          <a:xfrm>
            <a:off x="1888270" y="3621637"/>
            <a:ext cx="115200" cy="11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33"/>
          <p:cNvSpPr txBox="1"/>
          <p:nvPr/>
        </p:nvSpPr>
        <p:spPr>
          <a:xfrm>
            <a:off x="3859057" y="797343"/>
            <a:ext cx="1491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1 MPEG-TS/IP stream with up to 64 stereo PGM’s with Pro MPEG Cop#3 FEC</a:t>
            </a:r>
            <a:endParaRPr sz="700">
              <a:solidFill>
                <a:srgbClr val="1E446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44" name="Google Shape;244;p33"/>
          <p:cNvSpPr/>
          <p:nvPr/>
        </p:nvSpPr>
        <p:spPr>
          <a:xfrm>
            <a:off x="2473620" y="2773739"/>
            <a:ext cx="115200" cy="11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33"/>
          <p:cNvSpPr/>
          <p:nvPr/>
        </p:nvSpPr>
        <p:spPr>
          <a:xfrm>
            <a:off x="2473620" y="3621637"/>
            <a:ext cx="115200" cy="11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33"/>
          <p:cNvSpPr/>
          <p:nvPr/>
        </p:nvSpPr>
        <p:spPr>
          <a:xfrm>
            <a:off x="4262845" y="2773739"/>
            <a:ext cx="115200" cy="1152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33"/>
          <p:cNvSpPr/>
          <p:nvPr/>
        </p:nvSpPr>
        <p:spPr>
          <a:xfrm>
            <a:off x="4262845" y="3621639"/>
            <a:ext cx="115200" cy="1152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ecolorier avec la couleur #203b68" id="248" name="Google Shape;248;p33"/>
          <p:cNvPicPr preferRelativeResize="0"/>
          <p:nvPr/>
        </p:nvPicPr>
        <p:blipFill rotWithShape="1">
          <a:blip r:embed="rId7">
            <a:alphaModFix/>
          </a:blip>
          <a:srcRect b="21526" l="0" r="0" t="0"/>
          <a:stretch/>
        </p:blipFill>
        <p:spPr>
          <a:xfrm>
            <a:off x="6785784" y="2773764"/>
            <a:ext cx="1709920" cy="1341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avec la couleur #203b68" id="249" name="Google Shape;249;p33"/>
          <p:cNvPicPr preferRelativeResize="0"/>
          <p:nvPr/>
        </p:nvPicPr>
        <p:blipFill rotWithShape="1">
          <a:blip r:embed="rId7">
            <a:alphaModFix/>
          </a:blip>
          <a:srcRect b="21526" l="0" r="0" t="0"/>
          <a:stretch/>
        </p:blipFill>
        <p:spPr>
          <a:xfrm>
            <a:off x="7239028" y="2359140"/>
            <a:ext cx="1709921" cy="1426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avec la couleur #203b68" id="250" name="Google Shape;250;p33"/>
          <p:cNvPicPr preferRelativeResize="0"/>
          <p:nvPr/>
        </p:nvPicPr>
        <p:blipFill rotWithShape="1">
          <a:blip r:embed="rId7">
            <a:alphaModFix/>
          </a:blip>
          <a:srcRect b="21526" l="0" r="0" t="0"/>
          <a:stretch/>
        </p:blipFill>
        <p:spPr>
          <a:xfrm>
            <a:off x="7681784" y="2777251"/>
            <a:ext cx="1709920" cy="134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 txBox="1"/>
          <p:nvPr/>
        </p:nvSpPr>
        <p:spPr>
          <a:xfrm>
            <a:off x="7156194" y="1708100"/>
            <a:ext cx="17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FM Tx Sites</a:t>
            </a:r>
            <a:endParaRPr b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2538836" y="3011788"/>
            <a:ext cx="179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Life line </a:t>
            </a:r>
            <a:endParaRPr sz="7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VLAN</a:t>
            </a:r>
            <a:endParaRPr sz="7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ecolorier avec la couleur #203b68" id="253" name="Google Shape;253;p33"/>
          <p:cNvPicPr preferRelativeResize="0"/>
          <p:nvPr/>
        </p:nvPicPr>
        <p:blipFill rotWithShape="1">
          <a:blip r:embed="rId8">
            <a:alphaModFix/>
          </a:blip>
          <a:srcRect b="15626" l="0" r="0" t="0"/>
          <a:stretch/>
        </p:blipFill>
        <p:spPr>
          <a:xfrm>
            <a:off x="3185575" y="1950725"/>
            <a:ext cx="491700" cy="4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57550" y="3974925"/>
            <a:ext cx="354001" cy="3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33"/>
          <p:cNvGrpSpPr/>
          <p:nvPr/>
        </p:nvGrpSpPr>
        <p:grpSpPr>
          <a:xfrm>
            <a:off x="1865645" y="1195429"/>
            <a:ext cx="730275" cy="532176"/>
            <a:chOff x="1865645" y="1182654"/>
            <a:chExt cx="730275" cy="532176"/>
          </a:xfrm>
        </p:grpSpPr>
        <p:pic>
          <p:nvPicPr>
            <p:cNvPr descr="recolorier l'image avec la couleur #0097a7" id="256" name="Google Shape;256;p33"/>
            <p:cNvPicPr preferRelativeResize="0"/>
            <p:nvPr/>
          </p:nvPicPr>
          <p:blipFill rotWithShape="1">
            <a:blip r:embed="rId10">
              <a:alphaModFix/>
            </a:blip>
            <a:srcRect b="29202" l="12381" r="11149" t="16124"/>
            <a:stretch/>
          </p:blipFill>
          <p:spPr>
            <a:xfrm>
              <a:off x="1865645" y="11826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33"/>
            <p:cNvSpPr txBox="1"/>
            <p:nvPr/>
          </p:nvSpPr>
          <p:spPr>
            <a:xfrm>
              <a:off x="1888275" y="1322029"/>
              <a:ext cx="66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MPLS A</a:t>
              </a:r>
              <a:endParaRPr b="1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2162015" y="1596030"/>
              <a:ext cx="118800" cy="118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259" name="Google Shape;259;p33"/>
          <p:cNvCxnSpPr>
            <a:stCxn id="241" idx="7"/>
            <a:endCxn id="258" idx="4"/>
          </p:cNvCxnSpPr>
          <p:nvPr/>
        </p:nvCxnSpPr>
        <p:spPr>
          <a:xfrm flipH="1" rot="10800000">
            <a:off x="1986599" y="1727710"/>
            <a:ext cx="234900" cy="10629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33"/>
          <p:cNvCxnSpPr>
            <a:stCxn id="244" idx="1"/>
            <a:endCxn id="258" idx="4"/>
          </p:cNvCxnSpPr>
          <p:nvPr/>
        </p:nvCxnSpPr>
        <p:spPr>
          <a:xfrm rot="10800000">
            <a:off x="2221391" y="1727710"/>
            <a:ext cx="269100" cy="10629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33"/>
          <p:cNvCxnSpPr>
            <a:stCxn id="242" idx="7"/>
            <a:endCxn id="258" idx="4"/>
          </p:cNvCxnSpPr>
          <p:nvPr/>
        </p:nvCxnSpPr>
        <p:spPr>
          <a:xfrm flipH="1" rot="10800000">
            <a:off x="1986599" y="1727507"/>
            <a:ext cx="234900" cy="19110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33"/>
          <p:cNvCxnSpPr>
            <a:stCxn id="245" idx="1"/>
            <a:endCxn id="258" idx="4"/>
          </p:cNvCxnSpPr>
          <p:nvPr/>
        </p:nvCxnSpPr>
        <p:spPr>
          <a:xfrm rot="10800000">
            <a:off x="2221391" y="1727507"/>
            <a:ext cx="269100" cy="19110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263" name="Google Shape;263;p33"/>
          <p:cNvGrpSpPr/>
          <p:nvPr/>
        </p:nvGrpSpPr>
        <p:grpSpPr>
          <a:xfrm>
            <a:off x="4239420" y="1195429"/>
            <a:ext cx="730275" cy="532176"/>
            <a:chOff x="4239420" y="1112954"/>
            <a:chExt cx="730275" cy="532176"/>
          </a:xfrm>
        </p:grpSpPr>
        <p:pic>
          <p:nvPicPr>
            <p:cNvPr descr="recolorier l'image avec la couleur #0097a7" id="264" name="Google Shape;264;p33"/>
            <p:cNvPicPr preferRelativeResize="0"/>
            <p:nvPr/>
          </p:nvPicPr>
          <p:blipFill rotWithShape="1">
            <a:blip r:embed="rId10">
              <a:alphaModFix/>
            </a:blip>
            <a:srcRect b="29202" l="12381" r="11149" t="16124"/>
            <a:stretch/>
          </p:blipFill>
          <p:spPr>
            <a:xfrm>
              <a:off x="4239420" y="11129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p33"/>
            <p:cNvSpPr txBox="1"/>
            <p:nvPr/>
          </p:nvSpPr>
          <p:spPr>
            <a:xfrm>
              <a:off x="4262050" y="1252329"/>
              <a:ext cx="66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MPLS B</a:t>
              </a:r>
              <a:endParaRPr b="1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4535790" y="1526330"/>
              <a:ext cx="118800" cy="118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267" name="Google Shape;267;p33"/>
          <p:cNvCxnSpPr>
            <a:stCxn id="246" idx="7"/>
            <a:endCxn id="266" idx="4"/>
          </p:cNvCxnSpPr>
          <p:nvPr/>
        </p:nvCxnSpPr>
        <p:spPr>
          <a:xfrm flipH="1" rot="10800000">
            <a:off x="4361174" y="1727710"/>
            <a:ext cx="234000" cy="1062900"/>
          </a:xfrm>
          <a:prstGeom prst="straightConnector1">
            <a:avLst/>
          </a:prstGeom>
          <a:noFill/>
          <a:ln cap="rnd" cmpd="sng" w="19050">
            <a:solidFill>
              <a:srgbClr val="9900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68" name="Google Shape;268;p33"/>
          <p:cNvSpPr/>
          <p:nvPr/>
        </p:nvSpPr>
        <p:spPr>
          <a:xfrm>
            <a:off x="4813145" y="3217889"/>
            <a:ext cx="115200" cy="1152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69" name="Google Shape;269;p33"/>
          <p:cNvCxnSpPr>
            <a:stCxn id="268" idx="1"/>
            <a:endCxn id="266" idx="4"/>
          </p:cNvCxnSpPr>
          <p:nvPr/>
        </p:nvCxnSpPr>
        <p:spPr>
          <a:xfrm rot="10800000">
            <a:off x="4595116" y="1727560"/>
            <a:ext cx="234900" cy="1507200"/>
          </a:xfrm>
          <a:prstGeom prst="straightConnector1">
            <a:avLst/>
          </a:prstGeom>
          <a:noFill/>
          <a:ln cap="rnd" cmpd="sng" w="19050">
            <a:solidFill>
              <a:srgbClr val="9900FF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33"/>
          <p:cNvCxnSpPr>
            <a:stCxn id="247" idx="7"/>
            <a:endCxn id="266" idx="4"/>
          </p:cNvCxnSpPr>
          <p:nvPr/>
        </p:nvCxnSpPr>
        <p:spPr>
          <a:xfrm flipH="1" rot="10800000">
            <a:off x="4361174" y="1727510"/>
            <a:ext cx="234000" cy="1911000"/>
          </a:xfrm>
          <a:prstGeom prst="straightConnector1">
            <a:avLst/>
          </a:prstGeom>
          <a:noFill/>
          <a:ln cap="rnd" cmpd="sng" w="19050">
            <a:solidFill>
              <a:srgbClr val="9900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71" name="Google Shape;271;p33"/>
          <p:cNvSpPr/>
          <p:nvPr/>
        </p:nvSpPr>
        <p:spPr>
          <a:xfrm>
            <a:off x="6605970" y="3217889"/>
            <a:ext cx="115200" cy="115200"/>
          </a:xfrm>
          <a:prstGeom prst="ellipse">
            <a:avLst/>
          </a:prstGeom>
          <a:solidFill>
            <a:srgbClr val="0B00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33"/>
          <p:cNvSpPr/>
          <p:nvPr/>
        </p:nvSpPr>
        <p:spPr>
          <a:xfrm>
            <a:off x="7114820" y="3586266"/>
            <a:ext cx="115200" cy="115200"/>
          </a:xfrm>
          <a:prstGeom prst="ellipse">
            <a:avLst/>
          </a:prstGeom>
          <a:solidFill>
            <a:srgbClr val="0B00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p33"/>
          <p:cNvSpPr/>
          <p:nvPr/>
        </p:nvSpPr>
        <p:spPr>
          <a:xfrm>
            <a:off x="7114820" y="2773764"/>
            <a:ext cx="115200" cy="115200"/>
          </a:xfrm>
          <a:prstGeom prst="ellipse">
            <a:avLst/>
          </a:prstGeom>
          <a:solidFill>
            <a:srgbClr val="0B00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33"/>
          <p:cNvSpPr/>
          <p:nvPr/>
        </p:nvSpPr>
        <p:spPr>
          <a:xfrm>
            <a:off x="7114832" y="2567039"/>
            <a:ext cx="115200" cy="115200"/>
          </a:xfrm>
          <a:prstGeom prst="ellipse">
            <a:avLst/>
          </a:prstGeom>
          <a:solidFill>
            <a:srgbClr val="0B00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33"/>
          <p:cNvSpPr/>
          <p:nvPr/>
        </p:nvSpPr>
        <p:spPr>
          <a:xfrm>
            <a:off x="7114820" y="2360327"/>
            <a:ext cx="115200" cy="115200"/>
          </a:xfrm>
          <a:prstGeom prst="ellipse">
            <a:avLst/>
          </a:prstGeom>
          <a:solidFill>
            <a:srgbClr val="0B00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76" name="Google Shape;276;p33"/>
          <p:cNvCxnSpPr>
            <a:stCxn id="271" idx="7"/>
            <a:endCxn id="277" idx="4"/>
          </p:cNvCxnSpPr>
          <p:nvPr/>
        </p:nvCxnSpPr>
        <p:spPr>
          <a:xfrm flipH="1" rot="10800000">
            <a:off x="6704299" y="1694260"/>
            <a:ext cx="225600" cy="1540500"/>
          </a:xfrm>
          <a:prstGeom prst="straightConnector1">
            <a:avLst/>
          </a:prstGeom>
          <a:noFill/>
          <a:ln cap="rnd" cmpd="sng" w="19050">
            <a:solidFill>
              <a:srgbClr val="0B008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77" name="Google Shape;277;p33"/>
          <p:cNvSpPr/>
          <p:nvPr/>
        </p:nvSpPr>
        <p:spPr>
          <a:xfrm>
            <a:off x="6870565" y="1575430"/>
            <a:ext cx="118800" cy="118800"/>
          </a:xfrm>
          <a:prstGeom prst="ellipse">
            <a:avLst/>
          </a:prstGeom>
          <a:solidFill>
            <a:srgbClr val="0B00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78" name="Google Shape;278;p33"/>
          <p:cNvCxnSpPr>
            <a:stCxn id="275" idx="1"/>
            <a:endCxn id="277" idx="4"/>
          </p:cNvCxnSpPr>
          <p:nvPr/>
        </p:nvCxnSpPr>
        <p:spPr>
          <a:xfrm rot="10800000">
            <a:off x="6930091" y="1694097"/>
            <a:ext cx="201600" cy="683100"/>
          </a:xfrm>
          <a:prstGeom prst="straightConnector1">
            <a:avLst/>
          </a:prstGeom>
          <a:noFill/>
          <a:ln cap="rnd" cmpd="sng" w="19050">
            <a:solidFill>
              <a:srgbClr val="0B008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33"/>
          <p:cNvCxnSpPr>
            <a:stCxn id="274" idx="2"/>
            <a:endCxn id="277" idx="4"/>
          </p:cNvCxnSpPr>
          <p:nvPr/>
        </p:nvCxnSpPr>
        <p:spPr>
          <a:xfrm rot="10800000">
            <a:off x="6930032" y="1694339"/>
            <a:ext cx="184800" cy="930300"/>
          </a:xfrm>
          <a:prstGeom prst="straightConnector1">
            <a:avLst/>
          </a:prstGeom>
          <a:noFill/>
          <a:ln cap="rnd" cmpd="sng" w="19050">
            <a:solidFill>
              <a:srgbClr val="0B008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33"/>
          <p:cNvCxnSpPr>
            <a:stCxn id="273" idx="2"/>
            <a:endCxn id="277" idx="4"/>
          </p:cNvCxnSpPr>
          <p:nvPr/>
        </p:nvCxnSpPr>
        <p:spPr>
          <a:xfrm rot="10800000">
            <a:off x="6930020" y="1694364"/>
            <a:ext cx="184800" cy="1137000"/>
          </a:xfrm>
          <a:prstGeom prst="straightConnector1">
            <a:avLst/>
          </a:prstGeom>
          <a:noFill/>
          <a:ln cap="rnd" cmpd="sng" w="19050">
            <a:solidFill>
              <a:srgbClr val="0B008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33"/>
          <p:cNvCxnSpPr>
            <a:stCxn id="272" idx="1"/>
            <a:endCxn id="277" idx="4"/>
          </p:cNvCxnSpPr>
          <p:nvPr/>
        </p:nvCxnSpPr>
        <p:spPr>
          <a:xfrm rot="10800000">
            <a:off x="6930091" y="1694236"/>
            <a:ext cx="201600" cy="1908900"/>
          </a:xfrm>
          <a:prstGeom prst="straightConnector1">
            <a:avLst/>
          </a:prstGeom>
          <a:noFill/>
          <a:ln cap="rnd" cmpd="sng" w="19050">
            <a:solidFill>
              <a:srgbClr val="0B008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33"/>
          <p:cNvCxnSpPr>
            <a:stCxn id="241" idx="2"/>
          </p:cNvCxnSpPr>
          <p:nvPr/>
        </p:nvCxnSpPr>
        <p:spPr>
          <a:xfrm rot="10800000">
            <a:off x="1781770" y="2831039"/>
            <a:ext cx="106500" cy="3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33"/>
          <p:cNvCxnSpPr>
            <a:stCxn id="242" idx="2"/>
          </p:cNvCxnSpPr>
          <p:nvPr/>
        </p:nvCxnSpPr>
        <p:spPr>
          <a:xfrm rot="10800000">
            <a:off x="1781770" y="3679237"/>
            <a:ext cx="106500" cy="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33"/>
          <p:cNvCxnSpPr/>
          <p:nvPr/>
        </p:nvCxnSpPr>
        <p:spPr>
          <a:xfrm rot="10800000">
            <a:off x="2558198" y="2831227"/>
            <a:ext cx="106500" cy="3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33"/>
          <p:cNvCxnSpPr/>
          <p:nvPr/>
        </p:nvCxnSpPr>
        <p:spPr>
          <a:xfrm rot="10800000">
            <a:off x="2559848" y="3679102"/>
            <a:ext cx="106500" cy="3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33"/>
          <p:cNvCxnSpPr>
            <a:stCxn id="244" idx="5"/>
            <a:endCxn id="245" idx="7"/>
          </p:cNvCxnSpPr>
          <p:nvPr/>
        </p:nvCxnSpPr>
        <p:spPr>
          <a:xfrm>
            <a:off x="2571949" y="2872069"/>
            <a:ext cx="0" cy="766500"/>
          </a:xfrm>
          <a:prstGeom prst="straightConnector1">
            <a:avLst/>
          </a:prstGeom>
          <a:noFill/>
          <a:ln cap="rnd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33"/>
          <p:cNvCxnSpPr/>
          <p:nvPr/>
        </p:nvCxnSpPr>
        <p:spPr>
          <a:xfrm rot="10800000">
            <a:off x="2558198" y="2854977"/>
            <a:ext cx="106500" cy="300"/>
          </a:xfrm>
          <a:prstGeom prst="straightConnector1">
            <a:avLst/>
          </a:prstGeom>
          <a:noFill/>
          <a:ln cap="rnd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33"/>
          <p:cNvCxnSpPr/>
          <p:nvPr/>
        </p:nvCxnSpPr>
        <p:spPr>
          <a:xfrm rot="10800000">
            <a:off x="2559848" y="3653769"/>
            <a:ext cx="106500" cy="300"/>
          </a:xfrm>
          <a:prstGeom prst="straightConnector1">
            <a:avLst/>
          </a:prstGeom>
          <a:noFill/>
          <a:ln cap="rnd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33"/>
          <p:cNvCxnSpPr/>
          <p:nvPr/>
        </p:nvCxnSpPr>
        <p:spPr>
          <a:xfrm rot="10800000">
            <a:off x="4156348" y="2831052"/>
            <a:ext cx="106500" cy="300"/>
          </a:xfrm>
          <a:prstGeom prst="straightConnector1">
            <a:avLst/>
          </a:prstGeom>
          <a:noFill/>
          <a:ln cap="rnd" cmpd="sng" w="19050">
            <a:solidFill>
              <a:srgbClr val="9900FF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33"/>
          <p:cNvCxnSpPr/>
          <p:nvPr/>
        </p:nvCxnSpPr>
        <p:spPr>
          <a:xfrm rot="10800000">
            <a:off x="4156348" y="3679102"/>
            <a:ext cx="106500" cy="300"/>
          </a:xfrm>
          <a:prstGeom prst="straightConnector1">
            <a:avLst/>
          </a:prstGeom>
          <a:noFill/>
          <a:ln cap="rnd" cmpd="sng" w="19050">
            <a:solidFill>
              <a:srgbClr val="9900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91" name="Google Shape;291;p33"/>
          <p:cNvSpPr txBox="1"/>
          <p:nvPr/>
        </p:nvSpPr>
        <p:spPr>
          <a:xfrm>
            <a:off x="348600" y="315800"/>
            <a:ext cx="84468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Zoom on </a:t>
            </a:r>
            <a:r>
              <a:rPr b="1" lang="en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FM distribution via DVB</a:t>
            </a:r>
            <a:r>
              <a:rPr b="1" lang="en" sz="3000">
                <a:solidFill>
                  <a:srgbClr val="FFAB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sz="30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V Studio and a TV Camera (fourni par Getty Images)" id="296" name="Google Shape;296;p34"/>
          <p:cNvPicPr preferRelativeResize="0"/>
          <p:nvPr/>
        </p:nvPicPr>
        <p:blipFill rotWithShape="1">
          <a:blip r:embed="rId3">
            <a:alphaModFix/>
          </a:blip>
          <a:srcRect b="338" l="18441" r="0" t="348"/>
          <a:stretch/>
        </p:blipFill>
        <p:spPr>
          <a:xfrm>
            <a:off x="5365750" y="408575"/>
            <a:ext cx="3523500" cy="43266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sp>
        <p:nvSpPr>
          <p:cNvPr id="297" name="Google Shape;297;p34"/>
          <p:cNvSpPr txBox="1"/>
          <p:nvPr>
            <p:ph type="title"/>
          </p:nvPr>
        </p:nvSpPr>
        <p:spPr>
          <a:xfrm>
            <a:off x="348600" y="710550"/>
            <a:ext cx="5431200" cy="14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7"/>
              <a:buFont typeface="Arial"/>
              <a:buNone/>
            </a:pPr>
            <a:r>
              <a:rPr lang="en">
                <a:solidFill>
                  <a:srgbClr val="203B68"/>
                </a:solidFill>
              </a:rPr>
              <a:t>Zoom on Remote</a:t>
            </a:r>
            <a:endParaRPr>
              <a:solidFill>
                <a:srgbClr val="203B6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7"/>
              <a:buFont typeface="Arial"/>
              <a:buNone/>
            </a:pPr>
            <a:r>
              <a:rPr lang="en">
                <a:solidFill>
                  <a:srgbClr val="203B68"/>
                </a:solidFill>
              </a:rPr>
              <a:t>Production of Sports Events</a:t>
            </a:r>
            <a:r>
              <a:rPr lang="en">
                <a:solidFill>
                  <a:schemeClr val="accent4"/>
                </a:solidFill>
              </a:rPr>
              <a:t>.</a:t>
            </a:r>
            <a:endParaRPr/>
          </a:p>
        </p:txBody>
      </p:sp>
      <p:sp>
        <p:nvSpPr>
          <p:cNvPr id="298" name="Google Shape;298;p34"/>
          <p:cNvSpPr txBox="1"/>
          <p:nvPr/>
        </p:nvSpPr>
        <p:spPr>
          <a:xfrm>
            <a:off x="348600" y="1964752"/>
            <a:ext cx="43203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700"/>
              <a:buFont typeface="Open Sans"/>
              <a:buChar char="●"/>
            </a:pPr>
            <a:r>
              <a:rPr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Transport multiple audio channels from the sports venue to the production studio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700"/>
              <a:buFont typeface="Open Sans"/>
              <a:buChar char="●"/>
            </a:pPr>
            <a:r>
              <a:rPr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Keep the interchannel synchronisation unchanged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700"/>
              <a:buFont typeface="Open Sans"/>
              <a:buChar char="●"/>
            </a:pPr>
            <a:r>
              <a:rPr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Deliver high-quality </a:t>
            </a:r>
            <a:r>
              <a:rPr lang="en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audio 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Motocross riders in action. (fourni par Getty Images)" id="299" name="Google Shape;299;p34"/>
          <p:cNvPicPr preferRelativeResize="0"/>
          <p:nvPr/>
        </p:nvPicPr>
        <p:blipFill rotWithShape="1">
          <a:blip r:embed="rId4">
            <a:alphaModFix/>
          </a:blip>
          <a:srcRect b="0" l="7049" r="45989" t="0"/>
          <a:stretch/>
        </p:blipFill>
        <p:spPr>
          <a:xfrm>
            <a:off x="5365750" y="408575"/>
            <a:ext cx="3523500" cy="43266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5"/>
          <p:cNvSpPr/>
          <p:nvPr/>
        </p:nvSpPr>
        <p:spPr>
          <a:xfrm>
            <a:off x="4912274" y="1704600"/>
            <a:ext cx="3718200" cy="2630400"/>
          </a:xfrm>
          <a:prstGeom prst="roundRect">
            <a:avLst>
              <a:gd fmla="val 210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35"/>
          <p:cNvSpPr txBox="1"/>
          <p:nvPr/>
        </p:nvSpPr>
        <p:spPr>
          <a:xfrm>
            <a:off x="4912374" y="1704600"/>
            <a:ext cx="3718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PRODUCTION CENTER</a:t>
            </a:r>
            <a:endParaRPr b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35"/>
          <p:cNvSpPr/>
          <p:nvPr/>
        </p:nvSpPr>
        <p:spPr>
          <a:xfrm>
            <a:off x="463976" y="1704600"/>
            <a:ext cx="3718200" cy="2630400"/>
          </a:xfrm>
          <a:prstGeom prst="roundRect">
            <a:avLst>
              <a:gd fmla="val 210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7" name="Google Shape;307;p35" title="IQOYA_SERV_LINK  - Vue de face - 20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662" y="2881132"/>
            <a:ext cx="1743584" cy="76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5"/>
          <p:cNvSpPr txBox="1"/>
          <p:nvPr/>
        </p:nvSpPr>
        <p:spPr>
          <a:xfrm>
            <a:off x="2247462" y="3335933"/>
            <a:ext cx="1791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IQOYA SERV/LINK DANTE</a:t>
            </a:r>
            <a:endParaRPr sz="7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09" name="Google Shape;309;p35"/>
          <p:cNvCxnSpPr>
            <a:stCxn id="310" idx="5"/>
            <a:endCxn id="311" idx="1"/>
          </p:cNvCxnSpPr>
          <p:nvPr/>
        </p:nvCxnSpPr>
        <p:spPr>
          <a:xfrm>
            <a:off x="1305580" y="2086691"/>
            <a:ext cx="743400" cy="4071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12" name="Google Shape;312;p35"/>
          <p:cNvSpPr txBox="1"/>
          <p:nvPr/>
        </p:nvSpPr>
        <p:spPr>
          <a:xfrm>
            <a:off x="463975" y="1704600"/>
            <a:ext cx="3454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Moto GP RACE TRACK</a:t>
            </a:r>
            <a:endParaRPr b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35"/>
          <p:cNvSpPr/>
          <p:nvPr/>
        </p:nvSpPr>
        <p:spPr>
          <a:xfrm>
            <a:off x="1782175" y="2307650"/>
            <a:ext cx="333900" cy="240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2477561" y="2317425"/>
            <a:ext cx="697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64 channels</a:t>
            </a:r>
            <a:endParaRPr sz="700">
              <a:solidFill>
                <a:srgbClr val="1E446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15" name="Google Shape;315;p35"/>
          <p:cNvSpPr/>
          <p:nvPr/>
        </p:nvSpPr>
        <p:spPr>
          <a:xfrm>
            <a:off x="1207250" y="2611927"/>
            <a:ext cx="115200" cy="11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35"/>
          <p:cNvSpPr/>
          <p:nvPr/>
        </p:nvSpPr>
        <p:spPr>
          <a:xfrm>
            <a:off x="1207250" y="3235499"/>
            <a:ext cx="115200" cy="11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p35"/>
          <p:cNvSpPr txBox="1"/>
          <p:nvPr/>
        </p:nvSpPr>
        <p:spPr>
          <a:xfrm>
            <a:off x="3774574" y="900190"/>
            <a:ext cx="14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64-channel </a:t>
            </a:r>
            <a:r>
              <a:rPr lang="en" sz="700">
                <a:solidFill>
                  <a:srgbClr val="1E446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MPEG-TS MPTS RIST trransport protocol</a:t>
            </a:r>
            <a:endParaRPr sz="700">
              <a:solidFill>
                <a:srgbClr val="1E446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18" name="Google Shape;318;p35"/>
          <p:cNvSpPr/>
          <p:nvPr/>
        </p:nvSpPr>
        <p:spPr>
          <a:xfrm>
            <a:off x="2265475" y="3294223"/>
            <a:ext cx="115200" cy="11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0" name="Google Shape;310;p35"/>
          <p:cNvSpPr/>
          <p:nvPr/>
        </p:nvSpPr>
        <p:spPr>
          <a:xfrm>
            <a:off x="1207250" y="1988362"/>
            <a:ext cx="115200" cy="11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9" name="Google Shape;319;p35"/>
          <p:cNvSpPr/>
          <p:nvPr/>
        </p:nvSpPr>
        <p:spPr>
          <a:xfrm>
            <a:off x="4120748" y="3294223"/>
            <a:ext cx="115200" cy="1152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0" name="Google Shape;320;p35"/>
          <p:cNvCxnSpPr>
            <a:stCxn id="315" idx="6"/>
            <a:endCxn id="311" idx="3"/>
          </p:cNvCxnSpPr>
          <p:nvPr/>
        </p:nvCxnSpPr>
        <p:spPr>
          <a:xfrm flipH="1" rot="10800000">
            <a:off x="1322450" y="2577727"/>
            <a:ext cx="726300" cy="918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5"/>
          <p:cNvCxnSpPr>
            <a:stCxn id="318" idx="1"/>
            <a:endCxn id="311" idx="4"/>
          </p:cNvCxnSpPr>
          <p:nvPr/>
        </p:nvCxnSpPr>
        <p:spPr>
          <a:xfrm rot="10800000">
            <a:off x="2090946" y="2595294"/>
            <a:ext cx="191400" cy="7158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35"/>
          <p:cNvCxnSpPr>
            <a:stCxn id="316" idx="7"/>
            <a:endCxn id="311" idx="3"/>
          </p:cNvCxnSpPr>
          <p:nvPr/>
        </p:nvCxnSpPr>
        <p:spPr>
          <a:xfrm flipH="1" rot="10800000">
            <a:off x="1305580" y="2577970"/>
            <a:ext cx="743400" cy="6744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323" name="Google Shape;323;p35"/>
          <p:cNvGrpSpPr/>
          <p:nvPr/>
        </p:nvGrpSpPr>
        <p:grpSpPr>
          <a:xfrm>
            <a:off x="1747272" y="2067094"/>
            <a:ext cx="730275" cy="528176"/>
            <a:chOff x="1865645" y="1182654"/>
            <a:chExt cx="730275" cy="528176"/>
          </a:xfrm>
        </p:grpSpPr>
        <p:pic>
          <p:nvPicPr>
            <p:cNvPr descr="recolorier l'image avec la couleur #0097a7" id="324" name="Google Shape;324;p35"/>
            <p:cNvPicPr preferRelativeResize="0"/>
            <p:nvPr/>
          </p:nvPicPr>
          <p:blipFill rotWithShape="1">
            <a:blip r:embed="rId4">
              <a:alphaModFix/>
            </a:blip>
            <a:srcRect b="29202" l="12381" r="11149" t="16124"/>
            <a:stretch/>
          </p:blipFill>
          <p:spPr>
            <a:xfrm>
              <a:off x="1865645" y="11826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p35"/>
            <p:cNvSpPr txBox="1"/>
            <p:nvPr/>
          </p:nvSpPr>
          <p:spPr>
            <a:xfrm>
              <a:off x="1888275" y="1322029"/>
              <a:ext cx="66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DANTE</a:t>
              </a:r>
              <a:endParaRPr b="1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2149827" y="1592030"/>
              <a:ext cx="118800" cy="118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26" name="Google Shape;326;p35"/>
          <p:cNvGrpSpPr/>
          <p:nvPr/>
        </p:nvGrpSpPr>
        <p:grpSpPr>
          <a:xfrm>
            <a:off x="4182088" y="1195429"/>
            <a:ext cx="730275" cy="532176"/>
            <a:chOff x="4239420" y="1112954"/>
            <a:chExt cx="730275" cy="532176"/>
          </a:xfrm>
        </p:grpSpPr>
        <p:pic>
          <p:nvPicPr>
            <p:cNvPr descr="recolorier l'image avec la couleur #0097a7" id="327" name="Google Shape;327;p35"/>
            <p:cNvPicPr preferRelativeResize="0"/>
            <p:nvPr/>
          </p:nvPicPr>
          <p:blipFill rotWithShape="1">
            <a:blip r:embed="rId5">
              <a:alphaModFix/>
            </a:blip>
            <a:srcRect b="29202" l="12381" r="11149" t="16124"/>
            <a:stretch/>
          </p:blipFill>
          <p:spPr>
            <a:xfrm>
              <a:off x="4239420" y="11129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35"/>
            <p:cNvSpPr txBox="1"/>
            <p:nvPr/>
          </p:nvSpPr>
          <p:spPr>
            <a:xfrm>
              <a:off x="4262050" y="1252329"/>
              <a:ext cx="66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WAN</a:t>
              </a:r>
              <a:endParaRPr b="1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4535790" y="1526330"/>
              <a:ext cx="118800" cy="118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30" name="Google Shape;330;p35"/>
          <p:cNvCxnSpPr>
            <a:stCxn id="319" idx="7"/>
            <a:endCxn id="329" idx="4"/>
          </p:cNvCxnSpPr>
          <p:nvPr/>
        </p:nvCxnSpPr>
        <p:spPr>
          <a:xfrm flipH="1" rot="10800000">
            <a:off x="4219078" y="1727694"/>
            <a:ext cx="318900" cy="1583400"/>
          </a:xfrm>
          <a:prstGeom prst="straightConnector1">
            <a:avLst/>
          </a:prstGeom>
          <a:noFill/>
          <a:ln cap="rnd" cmpd="sng" w="19050">
            <a:solidFill>
              <a:srgbClr val="9900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1" name="Google Shape;331;p35"/>
          <p:cNvSpPr/>
          <p:nvPr/>
        </p:nvSpPr>
        <p:spPr>
          <a:xfrm>
            <a:off x="4854876" y="3294223"/>
            <a:ext cx="115200" cy="1152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2" name="Google Shape;332;p35" title="IQOYA_SERV_LINK  - Vue de face - 20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350" y="2893007"/>
            <a:ext cx="1743584" cy="76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5"/>
          <p:cNvSpPr txBox="1"/>
          <p:nvPr/>
        </p:nvSpPr>
        <p:spPr>
          <a:xfrm>
            <a:off x="5092150" y="3347808"/>
            <a:ext cx="1791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IQOYA SERV/LINK</a:t>
            </a:r>
            <a:endParaRPr sz="7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34" name="Google Shape;334;p35"/>
          <p:cNvCxnSpPr>
            <a:stCxn id="331" idx="1"/>
            <a:endCxn id="329" idx="4"/>
          </p:cNvCxnSpPr>
          <p:nvPr/>
        </p:nvCxnSpPr>
        <p:spPr>
          <a:xfrm rot="10800000">
            <a:off x="4537847" y="1727694"/>
            <a:ext cx="333900" cy="1583400"/>
          </a:xfrm>
          <a:prstGeom prst="straightConnector1">
            <a:avLst/>
          </a:prstGeom>
          <a:noFill/>
          <a:ln cap="rnd" cmpd="sng" w="19050">
            <a:solidFill>
              <a:srgbClr val="9900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5" name="Google Shape;335;p35"/>
          <p:cNvSpPr/>
          <p:nvPr/>
        </p:nvSpPr>
        <p:spPr>
          <a:xfrm>
            <a:off x="6678145" y="3294223"/>
            <a:ext cx="115200" cy="115200"/>
          </a:xfrm>
          <a:prstGeom prst="ellipse">
            <a:avLst/>
          </a:prstGeom>
          <a:solidFill>
            <a:srgbClr val="0B00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36" name="Google Shape;336;p35"/>
          <p:cNvCxnSpPr>
            <a:stCxn id="335" idx="7"/>
            <a:endCxn id="337" idx="3"/>
          </p:cNvCxnSpPr>
          <p:nvPr/>
        </p:nvCxnSpPr>
        <p:spPr>
          <a:xfrm flipH="1" rot="10800000">
            <a:off x="6776474" y="2845794"/>
            <a:ext cx="330600" cy="465300"/>
          </a:xfrm>
          <a:prstGeom prst="straightConnector1">
            <a:avLst/>
          </a:prstGeom>
          <a:noFill/>
          <a:ln cap="rnd" cmpd="sng" w="19050">
            <a:solidFill>
              <a:srgbClr val="0B008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35"/>
          <p:cNvCxnSpPr>
            <a:stCxn id="339" idx="1"/>
            <a:endCxn id="337" idx="5"/>
          </p:cNvCxnSpPr>
          <p:nvPr/>
        </p:nvCxnSpPr>
        <p:spPr>
          <a:xfrm rot="10800000">
            <a:off x="7191280" y="2845786"/>
            <a:ext cx="528900" cy="377100"/>
          </a:xfrm>
          <a:prstGeom prst="straightConnector1">
            <a:avLst/>
          </a:prstGeom>
          <a:noFill/>
          <a:ln cap="rnd" cmpd="sng" w="19050">
            <a:solidFill>
              <a:srgbClr val="0B008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35"/>
          <p:cNvCxnSpPr>
            <a:stCxn id="319" idx="2"/>
          </p:cNvCxnSpPr>
          <p:nvPr/>
        </p:nvCxnSpPr>
        <p:spPr>
          <a:xfrm rot="10800000">
            <a:off x="3879848" y="3350323"/>
            <a:ext cx="240900" cy="1500"/>
          </a:xfrm>
          <a:prstGeom prst="straightConnector1">
            <a:avLst/>
          </a:prstGeom>
          <a:noFill/>
          <a:ln cap="rnd" cmpd="sng" w="19050">
            <a:solidFill>
              <a:srgbClr val="9900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41" name="Google Shape;341;p35"/>
          <p:cNvSpPr txBox="1"/>
          <p:nvPr/>
        </p:nvSpPr>
        <p:spPr>
          <a:xfrm>
            <a:off x="348600" y="315800"/>
            <a:ext cx="84468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Zoom on Remote Production</a:t>
            </a:r>
            <a:r>
              <a:rPr b="1" lang="en" sz="3000">
                <a:solidFill>
                  <a:srgbClr val="FFAB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sz="30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35"/>
          <p:cNvSpPr txBox="1"/>
          <p:nvPr/>
        </p:nvSpPr>
        <p:spPr>
          <a:xfrm>
            <a:off x="6254375" y="2043190"/>
            <a:ext cx="180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E446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64-channels - interchannel sync unchanged AES67, ST2110 or DANTE</a:t>
            </a:r>
            <a:endParaRPr sz="700">
              <a:solidFill>
                <a:srgbClr val="1E446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grpSp>
        <p:nvGrpSpPr>
          <p:cNvPr id="343" name="Google Shape;343;p35"/>
          <p:cNvGrpSpPr/>
          <p:nvPr/>
        </p:nvGrpSpPr>
        <p:grpSpPr>
          <a:xfrm>
            <a:off x="6793420" y="2330991"/>
            <a:ext cx="730275" cy="532176"/>
            <a:chOff x="4239420" y="1112954"/>
            <a:chExt cx="730275" cy="532176"/>
          </a:xfrm>
        </p:grpSpPr>
        <p:pic>
          <p:nvPicPr>
            <p:cNvPr descr="recolorier l'image avec la couleur #0097a7" id="344" name="Google Shape;344;p35"/>
            <p:cNvPicPr preferRelativeResize="0"/>
            <p:nvPr/>
          </p:nvPicPr>
          <p:blipFill rotWithShape="1">
            <a:blip r:embed="rId4">
              <a:alphaModFix/>
            </a:blip>
            <a:srcRect b="29202" l="12381" r="11149" t="16124"/>
            <a:stretch/>
          </p:blipFill>
          <p:spPr>
            <a:xfrm>
              <a:off x="4239420" y="11129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35"/>
            <p:cNvSpPr txBox="1"/>
            <p:nvPr/>
          </p:nvSpPr>
          <p:spPr>
            <a:xfrm>
              <a:off x="4262050" y="1167833"/>
              <a:ext cx="666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AES67</a:t>
              </a:r>
              <a:endParaRPr b="1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DANTE</a:t>
              </a:r>
              <a:endParaRPr b="1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4535790" y="1526330"/>
              <a:ext cx="118800" cy="118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descr="recolorier avec la couleur #4285f4" id="346" name="Google Shape;346;p35"/>
          <p:cNvPicPr preferRelativeResize="0"/>
          <p:nvPr/>
        </p:nvPicPr>
        <p:blipFill rotWithShape="1">
          <a:blip r:embed="rId6">
            <a:alphaModFix/>
          </a:blip>
          <a:srcRect b="10850" l="0" r="0" t="0"/>
          <a:stretch/>
        </p:blipFill>
        <p:spPr>
          <a:xfrm>
            <a:off x="527000" y="2359724"/>
            <a:ext cx="613800" cy="54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avec la couleur #4285f4" id="347" name="Google Shape;347;p35"/>
          <p:cNvPicPr preferRelativeResize="0"/>
          <p:nvPr/>
        </p:nvPicPr>
        <p:blipFill rotWithShape="1">
          <a:blip r:embed="rId7">
            <a:alphaModFix/>
          </a:blip>
          <a:srcRect b="35270" l="22353" r="21596" t="22139"/>
          <a:stretch/>
        </p:blipFill>
        <p:spPr>
          <a:xfrm>
            <a:off x="543500" y="1798325"/>
            <a:ext cx="580800" cy="441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avec la couleur #0b0080" id="348" name="Google Shape;348;p35"/>
          <p:cNvPicPr preferRelativeResize="0"/>
          <p:nvPr/>
        </p:nvPicPr>
        <p:blipFill rotWithShape="1">
          <a:blip r:embed="rId8">
            <a:alphaModFix/>
          </a:blip>
          <a:srcRect b="12671" l="0" r="0" t="0"/>
          <a:stretch/>
        </p:blipFill>
        <p:spPr>
          <a:xfrm>
            <a:off x="7696300" y="2910592"/>
            <a:ext cx="875991" cy="76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avec la couleur #4285f4" id="349" name="Google Shape;349;p35"/>
          <p:cNvPicPr preferRelativeResize="0"/>
          <p:nvPr/>
        </p:nvPicPr>
        <p:blipFill rotWithShape="1">
          <a:blip r:embed="rId9">
            <a:alphaModFix/>
          </a:blip>
          <a:srcRect b="22198" l="0" r="8942" t="6516"/>
          <a:stretch/>
        </p:blipFill>
        <p:spPr>
          <a:xfrm>
            <a:off x="494000" y="3026999"/>
            <a:ext cx="679800" cy="532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uniquement les traits avec la couleur #4285f4" id="350" name="Google Shape;350;p35"/>
          <p:cNvPicPr preferRelativeResize="0"/>
          <p:nvPr/>
        </p:nvPicPr>
        <p:blipFill rotWithShape="1">
          <a:blip r:embed="rId10">
            <a:alphaModFix/>
          </a:blip>
          <a:srcRect b="13300" l="0" r="0" t="0"/>
          <a:stretch/>
        </p:blipFill>
        <p:spPr>
          <a:xfrm>
            <a:off x="527000" y="3679248"/>
            <a:ext cx="613800" cy="5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5"/>
          <p:cNvSpPr txBox="1"/>
          <p:nvPr/>
        </p:nvSpPr>
        <p:spPr>
          <a:xfrm>
            <a:off x="494000" y="2132632"/>
            <a:ext cx="679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Ambient</a:t>
            </a:r>
            <a:endParaRPr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2" name="Google Shape;352;p35"/>
          <p:cNvSpPr txBox="1"/>
          <p:nvPr/>
        </p:nvSpPr>
        <p:spPr>
          <a:xfrm>
            <a:off x="494000" y="2783546"/>
            <a:ext cx="679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Paddock</a:t>
            </a:r>
            <a:endParaRPr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494000" y="3444321"/>
            <a:ext cx="679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Race track</a:t>
            </a:r>
            <a:endParaRPr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35"/>
          <p:cNvSpPr txBox="1"/>
          <p:nvPr/>
        </p:nvSpPr>
        <p:spPr>
          <a:xfrm>
            <a:off x="427250" y="4092519"/>
            <a:ext cx="813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Race direction</a:t>
            </a:r>
            <a:endParaRPr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5" name="Google Shape;355;p35"/>
          <p:cNvSpPr/>
          <p:nvPr/>
        </p:nvSpPr>
        <p:spPr>
          <a:xfrm>
            <a:off x="1207250" y="3887749"/>
            <a:ext cx="115200" cy="11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6" name="Google Shape;356;p35"/>
          <p:cNvCxnSpPr>
            <a:stCxn id="355" idx="7"/>
            <a:endCxn id="311" idx="3"/>
          </p:cNvCxnSpPr>
          <p:nvPr/>
        </p:nvCxnSpPr>
        <p:spPr>
          <a:xfrm flipH="1" rot="10800000">
            <a:off x="1305580" y="2578020"/>
            <a:ext cx="743400" cy="1326600"/>
          </a:xfrm>
          <a:prstGeom prst="straightConnector1">
            <a:avLst/>
          </a:prstGeom>
          <a:noFill/>
          <a:ln cap="rnd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35"/>
          <p:cNvCxnSpPr>
            <a:endCxn id="331" idx="6"/>
          </p:cNvCxnSpPr>
          <p:nvPr/>
        </p:nvCxnSpPr>
        <p:spPr>
          <a:xfrm rot="10800000">
            <a:off x="4970076" y="3351823"/>
            <a:ext cx="296100" cy="0"/>
          </a:xfrm>
          <a:prstGeom prst="straightConnector1">
            <a:avLst/>
          </a:prstGeom>
          <a:noFill/>
          <a:ln cap="rnd" cmpd="sng" w="19050">
            <a:solidFill>
              <a:srgbClr val="9900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9" name="Google Shape;339;p35"/>
          <p:cNvSpPr/>
          <p:nvPr/>
        </p:nvSpPr>
        <p:spPr>
          <a:xfrm>
            <a:off x="7703309" y="3206016"/>
            <a:ext cx="115200" cy="115200"/>
          </a:xfrm>
          <a:prstGeom prst="ellipse">
            <a:avLst/>
          </a:prstGeom>
          <a:solidFill>
            <a:srgbClr val="0B00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36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MPEG-TS for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IQOYA RANGE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589"/>
              <a:t>X/LINK &amp; SERV/LINK</a:t>
            </a:r>
            <a:endParaRPr b="0" sz="3589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gigra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