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pen Sans SemiBold"/>
      <p:regular r:id="rId17"/>
      <p:bold r:id="rId18"/>
      <p:italic r:id="rId19"/>
      <p:boldItalic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D4A8BA-14B3-4CE2-B4DA-A16219E84E09}">
  <a:tblStyle styleId="{AAD4A8BA-14B3-4CE2-B4DA-A16219E84E0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AADA10A-4B54-4A7B-AD8F-1DDF06F790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Italic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OpenSansSemiBold-italic.fntdata"/><Relationship Id="rId1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e0d09e95e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e0d09e95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15145b09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d15145b09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15145b09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d15145b0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1a172b2d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1a172b2d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1a172b2d6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d1a172b2d6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1a172b2d6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d1a172b2d6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21bdd342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d21bdd342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d1a172b2d6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d1a172b2d6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35b4b5e5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d35b4b5e5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96c06c4d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96c06c4d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e0d09e95e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e0d09e95e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but &amp; Fin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-76200"/>
            <a:ext cx="9288875" cy="52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58947" l="0" r="51352" t="0"/>
          <a:stretch/>
        </p:blipFill>
        <p:spPr>
          <a:xfrm>
            <a:off x="6840250" y="3180100"/>
            <a:ext cx="2372425" cy="20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1800450" y="1755325"/>
            <a:ext cx="55431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, Texte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348600" y="1386575"/>
            <a:ext cx="844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348600" y="315800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type="title"/>
          </p:nvPr>
        </p:nvSpPr>
        <p:spPr>
          <a:xfrm>
            <a:off x="348600" y="315800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blanche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 b="13585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 b="8665" l="0" r="28947" t="3137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4">
  <p:cSld name="TITLE_AND_BODY_4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176700"/>
            <a:ext cx="85206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000" u="none" cap="none" strike="noStrike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1E44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76F"/>
              </a:buClr>
              <a:buSzPts val="1800"/>
              <a:buChar char="●"/>
              <a:defRPr sz="1800">
                <a:solidFill>
                  <a:srgbClr val="1E4463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5">
  <p:cSld name="TITLE_AND_BODY_5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176700"/>
            <a:ext cx="85206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1">
  <p:cSld name="TITLE_AND_BOD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176700"/>
            <a:ext cx="85206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2">
  <p:cSld name="TITLE_AND_BODY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176700"/>
            <a:ext cx="85206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des matières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des matières 1">
  <p:cSld name="CUSTOM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1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2600" y="33661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348600" y="143375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2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348600" y="1549825"/>
            <a:ext cx="84468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133" name="Google Shape;133;p21" title="Bandeau-logo-deep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00" y="4716000"/>
            <a:ext cx="5040000" cy="4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1 1">
  <p:cSld name="TITLE_AND_BODY_2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6">
  <p:cSld name="TITLE_AND_BODY_6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1600" y="32899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1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2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1156" r="0" t="0"/>
          <a:stretch/>
        </p:blipFill>
        <p:spPr>
          <a:xfrm>
            <a:off x="-81650" y="-59625"/>
            <a:ext cx="9273277" cy="52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3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348600" y="1321225"/>
            <a:ext cx="84468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48600" y="249925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2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4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15605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4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5">
  <p:cSld name="TITLE_AND_TWO_COLUMNS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8665" l="0" r="28947" t="3137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4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6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b="16128" l="0" r="0" t="0"/>
          <a:stretch/>
        </p:blipFill>
        <p:spPr>
          <a:xfrm>
            <a:off x="-28575" y="0"/>
            <a:ext cx="9172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287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b="59741" l="0" r="52761" t="0"/>
          <a:stretch/>
        </p:blipFill>
        <p:spPr>
          <a:xfrm>
            <a:off x="6840250" y="3180100"/>
            <a:ext cx="2303750" cy="19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/>
        </p:nvSpPr>
        <p:spPr>
          <a:xfrm>
            <a:off x="8404958" y="4618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50" y="4460800"/>
            <a:ext cx="1748526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idx="2"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, Sous-titre, Texte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type="title"/>
          </p:nvPr>
        </p:nvSpPr>
        <p:spPr>
          <a:xfrm>
            <a:off x="348600" y="315800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348600" y="1221575"/>
            <a:ext cx="844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rgbClr val="F9B7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0"/>
          <p:cNvSpPr txBox="1"/>
          <p:nvPr>
            <p:ph idx="2" type="subTitle"/>
          </p:nvPr>
        </p:nvSpPr>
        <p:spPr>
          <a:xfrm>
            <a:off x="348600" y="1615175"/>
            <a:ext cx="844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3000"/>
              <a:buFont typeface="Open Sans"/>
              <a:buNone/>
              <a:defRPr b="1" sz="30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800"/>
              <a:buFont typeface="Open Sans"/>
              <a:buChar char="●"/>
              <a:defRPr sz="18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○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■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●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○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■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●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○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463"/>
              </a:buClr>
              <a:buSzPts val="1400"/>
              <a:buFont typeface="Open Sans"/>
              <a:buChar char="■"/>
              <a:defRPr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65475" y="4349550"/>
            <a:ext cx="1942226" cy="540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250" y="31801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type="title"/>
          </p:nvPr>
        </p:nvSpPr>
        <p:spPr>
          <a:xfrm>
            <a:off x="1618625" y="1267250"/>
            <a:ext cx="6053700" cy="18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</a:rPr>
              <a:t>RIST protocol option for 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4"/>
                </a:solidFill>
              </a:rPr>
              <a:t>IQOYA X/LINK &amp; SERV/LINK</a:t>
            </a:r>
            <a:br>
              <a:rPr lang="en" sz="3100">
                <a:solidFill>
                  <a:schemeClr val="lt1"/>
                </a:solidFill>
              </a:rPr>
            </a:br>
            <a:r>
              <a:rPr b="0" lang="en" sz="2178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Available through software licence</a:t>
            </a:r>
            <a:endParaRPr b="0" sz="29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348600" y="99079"/>
            <a:ext cx="84468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RIST configuration on IQOYA: encoding</a:t>
            </a:r>
            <a:endParaRPr sz="24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252" y="830676"/>
            <a:ext cx="4649149" cy="206339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 txBox="1"/>
          <p:nvPr/>
        </p:nvSpPr>
        <p:spPr>
          <a:xfrm>
            <a:off x="348600" y="714075"/>
            <a:ext cx="39498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b="1" lang="en" sz="15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RIST Tunnel declaration</a:t>
            </a:r>
            <a:br>
              <a:rPr lang="en" sz="12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Profile: Simple, Main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One or several destination IP@:ports 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Eth port if multicast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If there are several destinations, give a weight to each “path” (IP link aggregation)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Total bitrate of the tunnel (several streams can flow in the tunnel)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Buffer size: 4 to 7 time the ping response time.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Secret key for encryption is used (Main profile)</a:t>
            </a:r>
            <a:endParaRPr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4053600" y="3116475"/>
            <a:ext cx="47418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b="1" lang="en" sz="15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Declare the IP streams</a:t>
            </a:r>
            <a:br>
              <a:rPr lang="en" sz="12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Stream protocol: UDP, RTP, with or without MPEG-TS encapsulation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For each stream, select the tunnel it flows through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Give an ID (virtual port) to each stream in the tunnel.</a:t>
            </a:r>
            <a:b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Note: Several streams can be included in the same  tunnel.</a:t>
            </a:r>
            <a:endParaRPr sz="11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/>
        </p:nvSpPr>
        <p:spPr>
          <a:xfrm>
            <a:off x="348600" y="1238700"/>
            <a:ext cx="31548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B68"/>
              </a:buClr>
              <a:buSzPts val="1300"/>
              <a:buAutoNum type="arabicPeriod"/>
            </a:pPr>
            <a:r>
              <a:rPr b="1" lang="en" sz="13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Declare</a:t>
            </a:r>
            <a:r>
              <a:rPr b="1" lang="en" sz="13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 RIST tunnels: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Set the same parameter values as on the RIST encoder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One or several tunnel paths IP@:ports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Buffer size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Secret key if encryption is used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rgbClr val="FF99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B68"/>
              </a:buClr>
              <a:buSzPts val="1300"/>
              <a:buAutoNum type="arabicPeriod"/>
            </a:pPr>
            <a:r>
              <a:rPr b="1" lang="en" sz="13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Declare the IP streams to receive: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select the tunnel it flows through.</a:t>
            </a:r>
            <a:b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- give its ID (virtua port)</a:t>
            </a:r>
            <a:endParaRPr sz="13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35"/>
          <p:cNvSpPr txBox="1"/>
          <p:nvPr>
            <p:ph type="title"/>
          </p:nvPr>
        </p:nvSpPr>
        <p:spPr>
          <a:xfrm>
            <a:off x="348600" y="315800"/>
            <a:ext cx="8446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RIST configuration on IQOYA: decoding</a:t>
            </a:r>
            <a:endParaRPr sz="24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396" y="1400714"/>
            <a:ext cx="5438776" cy="21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48600" y="315800"/>
            <a:ext cx="8446800" cy="1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WHAT IS RIST</a:t>
            </a:r>
            <a:r>
              <a:rPr lang="en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220000" y="1047559"/>
            <a:ext cx="8675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eliable </a:t>
            </a:r>
            <a:r>
              <a:rPr b="1"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nternet </a:t>
            </a:r>
            <a:r>
              <a:rPr b="1"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tream </a:t>
            </a:r>
            <a:r>
              <a:rPr b="1"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6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ransport</a:t>
            </a:r>
            <a:endParaRPr sz="16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213738" y="1659575"/>
            <a:ext cx="1655400" cy="2527500"/>
          </a:xfrm>
          <a:prstGeom prst="roundRect">
            <a:avLst>
              <a:gd fmla="val 6382" name="adj"/>
            </a:avLst>
          </a:prstGeom>
          <a:gradFill>
            <a:gsLst>
              <a:gs pos="0">
                <a:srgbClr val="FFC882"/>
              </a:gs>
              <a:gs pos="30000">
                <a:schemeClr val="accent4"/>
              </a:gs>
              <a:gs pos="100000">
                <a:srgbClr val="F58E09"/>
              </a:gs>
            </a:gsLst>
            <a:lin ang="8100019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Reliability Over Imperfect Networks</a:t>
            </a:r>
            <a:endParaRPr b="1"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Purpose-built for the "lossy" nature of the public internet, RIST ensures broadcast-quality delivery of video and audio without the need for expensive dedicated fiber lines.</a:t>
            </a:r>
            <a:endParaRPr sz="1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1971794" y="1659575"/>
            <a:ext cx="1655400" cy="2527500"/>
          </a:xfrm>
          <a:prstGeom prst="roundRect">
            <a:avLst>
              <a:gd fmla="val 6382" name="adj"/>
            </a:avLst>
          </a:prstGeom>
          <a:gradFill>
            <a:gsLst>
              <a:gs pos="0">
                <a:srgbClr val="1E4463"/>
              </a:gs>
              <a:gs pos="100000">
                <a:srgbClr val="2E6998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Ultra-Low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Latency, High Quality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Achieves the "holy grail" of streaming by maintaining high-definition integrity while keeping delays to a minimum—essential for live sports, news, and interactive content.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3729850" y="1659575"/>
            <a:ext cx="1655400" cy="2527500"/>
          </a:xfrm>
          <a:prstGeom prst="roundRect">
            <a:avLst>
              <a:gd fmla="val 6382" name="adj"/>
            </a:avLst>
          </a:prstGeom>
          <a:gradFill>
            <a:gsLst>
              <a:gs pos="0">
                <a:srgbClr val="FFC882"/>
              </a:gs>
              <a:gs pos="30000">
                <a:schemeClr val="accent4"/>
              </a:gs>
              <a:gs pos="100000">
                <a:srgbClr val="F58E09"/>
              </a:gs>
            </a:gsLst>
            <a:lin ang="8100019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Open and Interoperable</a:t>
            </a:r>
            <a:endParaRPr b="1"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As an open-source and open-specification protocol, it prevents vendor lock-in. It allows different hardware and software systems to communicate seamlessly.</a:t>
            </a:r>
            <a:endParaRPr sz="10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87906" y="1659575"/>
            <a:ext cx="1655400" cy="2527500"/>
          </a:xfrm>
          <a:prstGeom prst="roundRect">
            <a:avLst>
              <a:gd fmla="val 6382" name="adj"/>
            </a:avLst>
          </a:prstGeom>
          <a:gradFill>
            <a:gsLst>
              <a:gs pos="0">
                <a:srgbClr val="1E4463"/>
              </a:gs>
              <a:gs pos="100000">
                <a:srgbClr val="2E6998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Intelligent Bandwidth Management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RIST uses retransmission bandwidth throttling. This prioritizes stream continuity, ensuring the link stays alive and maintains maximum possible quality even when network speeds drop.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7245962" y="1659575"/>
            <a:ext cx="1655400" cy="2527500"/>
          </a:xfrm>
          <a:prstGeom prst="roundRect">
            <a:avLst>
              <a:gd fmla="val 6382" name="adj"/>
            </a:avLst>
          </a:prstGeom>
          <a:gradFill>
            <a:gsLst>
              <a:gs pos="0">
                <a:srgbClr val="FFC882"/>
              </a:gs>
              <a:gs pos="30000">
                <a:schemeClr val="accent4"/>
              </a:gs>
              <a:gs pos="100000">
                <a:srgbClr val="F58E09"/>
              </a:gs>
            </a:gsLst>
            <a:lin ang="8100019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Scalable Versatility</a:t>
            </a:r>
            <a:endParaRPr b="1"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RIST is not a "one size fits all" solution. It offers multiple profiles, allowing users to scale from simple point-to-point delivery to complex, high-security enterprise configurations as needs evolve.</a:t>
            </a:r>
            <a:endParaRPr sz="10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>
            <a:off x="7292600" y="2627471"/>
            <a:ext cx="1640100" cy="1597500"/>
          </a:xfrm>
          <a:prstGeom prst="roundRect">
            <a:avLst>
              <a:gd fmla="val 9730" name="adj"/>
            </a:avLst>
          </a:prstGeom>
          <a:gradFill>
            <a:gsLst>
              <a:gs pos="0">
                <a:srgbClr val="FCB76D"/>
              </a:gs>
              <a:gs pos="100000">
                <a:srgbClr val="FF993F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343250" y="1018300"/>
            <a:ext cx="3196500" cy="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RIST</a:t>
            </a:r>
            <a:r>
              <a:rPr lang="en">
                <a:solidFill>
                  <a:srgbClr val="F9B76F"/>
                </a:solidFill>
              </a:rPr>
              <a:t>?</a:t>
            </a:r>
            <a:endParaRPr b="1">
              <a:solidFill>
                <a:srgbClr val="F9B7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43250" y="1635400"/>
            <a:ext cx="3196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" sz="1900">
                <a:solidFill>
                  <a:srgbClr val="FF993F"/>
                </a:solidFill>
                <a:latin typeface="Open Sans"/>
                <a:ea typeface="Open Sans"/>
                <a:cs typeface="Open Sans"/>
                <a:sym typeface="Open Sans"/>
              </a:rPr>
              <a:t>The superior choice for high-stakes professional broadcasting</a:t>
            </a:r>
            <a:endParaRPr b="1" sz="1900">
              <a:solidFill>
                <a:srgbClr val="FF99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5408575" y="401799"/>
            <a:ext cx="1640100" cy="1597500"/>
          </a:xfrm>
          <a:prstGeom prst="roundRect">
            <a:avLst>
              <a:gd fmla="val 9730" name="adj"/>
            </a:avLst>
          </a:prstGeom>
          <a:solidFill>
            <a:schemeClr val="lt1"/>
          </a:solidFill>
          <a:ln cap="flat" cmpd="sng" w="9525">
            <a:solidFill>
              <a:srgbClr val="1E44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3539754" y="401794"/>
            <a:ext cx="1640100" cy="2079000"/>
          </a:xfrm>
          <a:prstGeom prst="roundRect">
            <a:avLst>
              <a:gd fmla="val 9730" name="adj"/>
            </a:avLst>
          </a:prstGeom>
          <a:gradFill>
            <a:gsLst>
              <a:gs pos="0">
                <a:srgbClr val="1E4463"/>
              </a:gs>
              <a:gs pos="100000">
                <a:srgbClr val="2E6998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539750" y="1571275"/>
            <a:ext cx="15702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5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Uses less bitrate than FEC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7277425" y="401799"/>
            <a:ext cx="1640100" cy="2079000"/>
          </a:xfrm>
          <a:prstGeom prst="roundRect">
            <a:avLst>
              <a:gd fmla="val 9730" name="adj"/>
            </a:avLst>
          </a:prstGeom>
          <a:gradFill>
            <a:gsLst>
              <a:gs pos="0">
                <a:srgbClr val="1E4463"/>
              </a:gs>
              <a:gs pos="100000">
                <a:srgbClr val="2E6998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3539750" y="2616960"/>
            <a:ext cx="1640100" cy="1597500"/>
          </a:xfrm>
          <a:prstGeom prst="roundRect">
            <a:avLst>
              <a:gd fmla="val 9730" name="adj"/>
            </a:avLst>
          </a:prstGeom>
          <a:gradFill>
            <a:gsLst>
              <a:gs pos="0">
                <a:srgbClr val="FCB76D"/>
              </a:gs>
              <a:gs pos="100000">
                <a:srgbClr val="FF993F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5408578" y="2177601"/>
            <a:ext cx="1640100" cy="2037000"/>
          </a:xfrm>
          <a:prstGeom prst="roundRect">
            <a:avLst>
              <a:gd fmla="val 9730" name="adj"/>
            </a:avLst>
          </a:prstGeom>
          <a:solidFill>
            <a:srgbClr val="1E4463"/>
          </a:solidFill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7277450" y="1571275"/>
            <a:ext cx="1570200" cy="86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t" bIns="91425" lIns="135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Includes stream encryption capabilities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539625" y="3398275"/>
            <a:ext cx="16401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Natively supports multi-link transport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5522025" y="1205500"/>
            <a:ext cx="1428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5000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4463"/>
                </a:solidFill>
                <a:latin typeface="Open Sans"/>
                <a:ea typeface="Open Sans"/>
                <a:cs typeface="Open Sans"/>
                <a:sym typeface="Open Sans"/>
              </a:rPr>
              <a:t>Keeps low latency</a:t>
            </a:r>
            <a:endParaRPr sz="1500">
              <a:solidFill>
                <a:srgbClr val="1E44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5408575" y="3222875"/>
            <a:ext cx="1640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Guarantees interoperability between vendors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ctive Link Icon (fourni par Getty Images)" id="180" name="Google Shape;180;p27"/>
          <p:cNvPicPr preferRelativeResize="0"/>
          <p:nvPr/>
        </p:nvPicPr>
        <p:blipFill rotWithShape="1">
          <a:blip r:embed="rId3">
            <a:alphaModFix/>
          </a:blip>
          <a:srcRect b="7044" l="0" r="0" t="7053"/>
          <a:stretch/>
        </p:blipFill>
        <p:spPr>
          <a:xfrm>
            <a:off x="5853068" y="2343797"/>
            <a:ext cx="818248" cy="702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edometer Icon (fourni par Getty Images)" id="181" name="Google Shape;181;p27"/>
          <p:cNvPicPr preferRelativeResize="0"/>
          <p:nvPr/>
        </p:nvPicPr>
        <p:blipFill rotWithShape="1">
          <a:blip r:embed="rId4">
            <a:alphaModFix/>
          </a:blip>
          <a:srcRect b="6362" l="0" r="0" t="6362"/>
          <a:stretch/>
        </p:blipFill>
        <p:spPr>
          <a:xfrm>
            <a:off x="5819522" y="580354"/>
            <a:ext cx="818232" cy="714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 noise icon vector outline illustration (fourni par Getty Images)" id="182" name="Google Shape;182;p27"/>
          <p:cNvPicPr preferRelativeResize="0"/>
          <p:nvPr/>
        </p:nvPicPr>
        <p:blipFill rotWithShape="1">
          <a:blip r:embed="rId5">
            <a:alphaModFix/>
          </a:blip>
          <a:srcRect b="15985" l="24237" r="25248" t="48713"/>
          <a:stretch/>
        </p:blipFill>
        <p:spPr>
          <a:xfrm>
            <a:off x="4007503" y="901413"/>
            <a:ext cx="704599" cy="49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st worldwide delivery icon, Quick shipping, transportation (fourni par Getty Images)" id="183" name="Google Shape;183;p27"/>
          <p:cNvPicPr preferRelativeResize="0"/>
          <p:nvPr/>
        </p:nvPicPr>
        <p:blipFill rotWithShape="1">
          <a:blip r:embed="rId6">
            <a:alphaModFix/>
          </a:blip>
          <a:srcRect b="6762" l="0" r="0" t="6770"/>
          <a:stretch/>
        </p:blipFill>
        <p:spPr>
          <a:xfrm>
            <a:off x="3932485" y="2750140"/>
            <a:ext cx="854625" cy="738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protection, network security icon (fourni par Getty Images)" id="184" name="Google Shape;18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5796" y="2792774"/>
            <a:ext cx="653722" cy="6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7277400" y="3498635"/>
            <a:ext cx="164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Guarantees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stream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confidentiality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6" name="Google Shape;186;p27"/>
          <p:cNvGrpSpPr/>
          <p:nvPr/>
        </p:nvGrpSpPr>
        <p:grpSpPr>
          <a:xfrm>
            <a:off x="7727988" y="831076"/>
            <a:ext cx="738975" cy="738949"/>
            <a:chOff x="7325576" y="840463"/>
            <a:chExt cx="738975" cy="738949"/>
          </a:xfrm>
        </p:grpSpPr>
        <p:pic>
          <p:nvPicPr>
            <p:cNvPr descr="shield (fourni par Getty Images)" id="187" name="Google Shape;187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25576" y="840463"/>
              <a:ext cx="738975" cy="73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7"/>
            <p:cNvSpPr txBox="1"/>
            <p:nvPr/>
          </p:nvSpPr>
          <p:spPr>
            <a:xfrm>
              <a:off x="7494520" y="1079530"/>
              <a:ext cx="40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AES-256</a:t>
              </a:r>
              <a:endParaRPr b="1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ENCRYPTION</a:t>
              </a:r>
              <a:endParaRPr sz="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296175" y="207300"/>
            <a:ext cx="615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RIST </a:t>
            </a:r>
            <a:r>
              <a:rPr b="1" lang="en" sz="3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vs SRT</a:t>
            </a:r>
            <a:r>
              <a:rPr b="1" lang="en" sz="3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3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2705648" y="813352"/>
            <a:ext cx="2559300" cy="369300"/>
          </a:xfrm>
          <a:prstGeom prst="round2SameRect">
            <a:avLst>
              <a:gd fmla="val 10412" name="adj1"/>
              <a:gd fmla="val 0" name="adj2"/>
            </a:avLst>
          </a:prstGeom>
          <a:gradFill>
            <a:gsLst>
              <a:gs pos="0">
                <a:srgbClr val="1E4463"/>
              </a:gs>
              <a:gs pos="100000">
                <a:srgbClr val="2E699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RIST</a:t>
            </a:r>
            <a:endParaRPr b="1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5447500" y="813352"/>
            <a:ext cx="2559300" cy="369300"/>
          </a:xfrm>
          <a:prstGeom prst="round2SameRect">
            <a:avLst>
              <a:gd fmla="val 10412" name="adj1"/>
              <a:gd fmla="val 0" name="adj2"/>
            </a:avLst>
          </a:prstGeom>
          <a:gradFill>
            <a:gsLst>
              <a:gs pos="0">
                <a:srgbClr val="9EAFB8"/>
              </a:gs>
              <a:gs pos="100000">
                <a:srgbClr val="616D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SRT</a:t>
            </a:r>
            <a:endParaRPr b="1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2705650" y="2600624"/>
            <a:ext cx="5301000" cy="3693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Both technologies use AES (Advanced Encryption Standard) with 128 or 256-bit keys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No one can listen to a stream without the key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068579" y="2692858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Encryption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2705649" y="3028437"/>
            <a:ext cx="2559300" cy="479700"/>
          </a:xfrm>
          <a:prstGeom prst="roundRect">
            <a:avLst>
              <a:gd fmla="val 12035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Dynamic key negotiation, secured key distribution protocols and authentication of end-points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068579" y="3193591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Authentication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2705648" y="3566655"/>
            <a:ext cx="2559300" cy="369300"/>
          </a:xfrm>
          <a:prstGeom prst="roundRect">
            <a:avLst>
              <a:gd fmla="val 12035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uarantees the interoperability between devices from different vendors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068579" y="3658912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Interoperability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5447500" y="3994472"/>
            <a:ext cx="2559300" cy="3693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dapted to quite stable network conditions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068579" y="4086722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Performance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5447501" y="3028437"/>
            <a:ext cx="2559300" cy="4797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o standard for authentication, only shared key, no automatic rotation (dynamic distribution) of the key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2705648" y="3994472"/>
            <a:ext cx="2559300" cy="369300"/>
          </a:xfrm>
          <a:prstGeom prst="roundRect">
            <a:avLst>
              <a:gd fmla="val 12035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ore robust on poor quality networks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447500" y="3566655"/>
            <a:ext cx="2559300" cy="369300"/>
          </a:xfrm>
          <a:prstGeom prst="roundRect">
            <a:avLst>
              <a:gd fmla="val 120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Depends on the implementation made by each manufacturer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2705650" y="1216950"/>
            <a:ext cx="5301000" cy="2874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Low (Tunable and fixed)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1068579" y="1268251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Latency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2705650" y="1562868"/>
            <a:ext cx="5301000" cy="2874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Good (via ARQ)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068579" y="1614175"/>
            <a:ext cx="149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Reliability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2705648" y="1908786"/>
            <a:ext cx="2559300" cy="287400"/>
          </a:xfrm>
          <a:prstGeom prst="roundRect">
            <a:avLst>
              <a:gd fmla="val 12035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Advanced Throttling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188553" y="1960088"/>
            <a:ext cx="237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Bandwidth Management</a:t>
            </a:r>
            <a:endParaRPr sz="1200">
              <a:solidFill>
                <a:srgbClr val="203B6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5447500" y="1908786"/>
            <a:ext cx="2559300" cy="2874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Basic retransmission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2705648" y="2254703"/>
            <a:ext cx="2559300" cy="287400"/>
          </a:xfrm>
          <a:prstGeom prst="roundRect">
            <a:avLst>
              <a:gd fmla="val 12035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Native Bonding/Seamless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770679" y="2306000"/>
            <a:ext cx="179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B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Multi-Link support</a:t>
            </a:r>
            <a:endParaRPr sz="1200">
              <a:solidFill>
                <a:srgbClr val="203B6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5447500" y="2254703"/>
            <a:ext cx="2559300" cy="287400"/>
          </a:xfrm>
          <a:prstGeom prst="roundRect">
            <a:avLst>
              <a:gd fmla="val 1203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Limited / Experimental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/>
          <p:nvPr/>
        </p:nvSpPr>
        <p:spPr>
          <a:xfrm>
            <a:off x="5033450" y="856325"/>
            <a:ext cx="1169100" cy="356100"/>
          </a:xfrm>
          <a:prstGeom prst="round2SameRect">
            <a:avLst>
              <a:gd fmla="val 32203" name="adj1"/>
              <a:gd fmla="val 0" name="adj2"/>
            </a:avLst>
          </a:prstGeom>
          <a:solidFill>
            <a:srgbClr val="203B68"/>
          </a:solidFill>
          <a:ln cap="flat" cmpd="sng" w="9525">
            <a:solidFill>
              <a:srgbClr val="1E4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Simple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6215003" y="856325"/>
            <a:ext cx="1163700" cy="356100"/>
          </a:xfrm>
          <a:prstGeom prst="round2SameRect">
            <a:avLst>
              <a:gd fmla="val 39961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5032900" y="1142475"/>
            <a:ext cx="1169100" cy="3210300"/>
          </a:xfrm>
          <a:prstGeom prst="roundRect">
            <a:avLst>
              <a:gd fmla="val 4221" name="adj"/>
            </a:avLst>
          </a:prstGeom>
          <a:solidFill>
            <a:schemeClr val="lt2"/>
          </a:solidFill>
          <a:ln cap="flat" cmpd="sng" w="9525">
            <a:solidFill>
              <a:srgbClr val="203B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6212303" y="1142475"/>
            <a:ext cx="1169100" cy="3210300"/>
          </a:xfrm>
          <a:prstGeom prst="roundRect">
            <a:avLst>
              <a:gd fmla="val 4221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29"/>
          <p:cNvSpPr txBox="1"/>
          <p:nvPr>
            <p:ph type="title"/>
          </p:nvPr>
        </p:nvSpPr>
        <p:spPr>
          <a:xfrm>
            <a:off x="149800" y="255887"/>
            <a:ext cx="26844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000"/>
              <a:buNone/>
            </a:pPr>
            <a:r>
              <a:rPr lang="en"/>
              <a:t>RIST Profiles</a:t>
            </a:r>
            <a:r>
              <a:rPr lang="en">
                <a:solidFill>
                  <a:srgbClr val="FF993F"/>
                </a:solidFill>
              </a:rPr>
              <a:t>.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3526647" y="707254"/>
            <a:ext cx="253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547825" y="1219225"/>
            <a:ext cx="44523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Interoperable Automatic Repeat reQuest (ARQ) with configurable behaviour for recovery of packet loss, packet reordering and link failure</a:t>
            </a:r>
            <a:b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Removal of network introduced jitter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Transport of point-to-point dual stream services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Bonding of several links using link aggregation (multipath)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Transport of point-to-multipoint services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Stream encryption for secure content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VPN tunnelling for secure sender/receiver communication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NAT traversal for improved interworking 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with consumer-style internet connectivity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Null packet suppression for saving bandwidth</a:t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olorier en vert" id="228" name="Google Shape;228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5482650" y="1328711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29" name="Google Shape;229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50775" y="1328711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30" name="Google Shape;230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5482650" y="1718461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31" name="Google Shape;231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50775" y="1718461"/>
            <a:ext cx="265300" cy="230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9"/>
          <p:cNvCxnSpPr/>
          <p:nvPr/>
        </p:nvCxnSpPr>
        <p:spPr>
          <a:xfrm flipH="1" rot="10800000">
            <a:off x="594822" y="1683563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9"/>
          <p:cNvCxnSpPr/>
          <p:nvPr/>
        </p:nvCxnSpPr>
        <p:spPr>
          <a:xfrm flipH="1" rot="10800000">
            <a:off x="601331" y="1980451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9"/>
          <p:cNvCxnSpPr/>
          <p:nvPr/>
        </p:nvCxnSpPr>
        <p:spPr>
          <a:xfrm flipH="1" rot="10800000">
            <a:off x="609820" y="2300388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9"/>
          <p:cNvCxnSpPr/>
          <p:nvPr/>
        </p:nvCxnSpPr>
        <p:spPr>
          <a:xfrm flipH="1" rot="10800000">
            <a:off x="616328" y="2597277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9"/>
          <p:cNvCxnSpPr/>
          <p:nvPr/>
        </p:nvCxnSpPr>
        <p:spPr>
          <a:xfrm flipH="1" rot="10800000">
            <a:off x="607839" y="2917214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9"/>
          <p:cNvCxnSpPr/>
          <p:nvPr/>
        </p:nvCxnSpPr>
        <p:spPr>
          <a:xfrm flipH="1" rot="10800000">
            <a:off x="614348" y="3214102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9"/>
          <p:cNvCxnSpPr/>
          <p:nvPr/>
        </p:nvCxnSpPr>
        <p:spPr>
          <a:xfrm flipH="1" rot="10800000">
            <a:off x="605858" y="3513399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9"/>
          <p:cNvCxnSpPr/>
          <p:nvPr/>
        </p:nvCxnSpPr>
        <p:spPr>
          <a:xfrm flipH="1" rot="10800000">
            <a:off x="614341" y="3967488"/>
            <a:ext cx="6748800" cy="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colorier en rouge" id="240" name="Google Shape;240;p29"/>
          <p:cNvPicPr preferRelativeResize="0"/>
          <p:nvPr/>
        </p:nvPicPr>
        <p:blipFill rotWithShape="1">
          <a:blip r:embed="rId4">
            <a:alphaModFix/>
          </a:blip>
          <a:srcRect b="14119" l="0" r="0" t="0"/>
          <a:stretch/>
        </p:blipFill>
        <p:spPr>
          <a:xfrm>
            <a:off x="5482647" y="2653678"/>
            <a:ext cx="265300" cy="22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rouge" id="241" name="Google Shape;241;p29"/>
          <p:cNvPicPr preferRelativeResize="0"/>
          <p:nvPr/>
        </p:nvPicPr>
        <p:blipFill rotWithShape="1">
          <a:blip r:embed="rId4">
            <a:alphaModFix/>
          </a:blip>
          <a:srcRect b="14119" l="0" r="0" t="0"/>
          <a:stretch/>
        </p:blipFill>
        <p:spPr>
          <a:xfrm>
            <a:off x="5490085" y="2951765"/>
            <a:ext cx="265300" cy="22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rouge" id="242" name="Google Shape;242;p29"/>
          <p:cNvPicPr preferRelativeResize="0"/>
          <p:nvPr/>
        </p:nvPicPr>
        <p:blipFill rotWithShape="1">
          <a:blip r:embed="rId4">
            <a:alphaModFix/>
          </a:blip>
          <a:srcRect b="14119" l="0" r="0" t="0"/>
          <a:stretch/>
        </p:blipFill>
        <p:spPr>
          <a:xfrm>
            <a:off x="5484289" y="3267219"/>
            <a:ext cx="265300" cy="22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rouge" id="243" name="Google Shape;243;p29"/>
          <p:cNvPicPr preferRelativeResize="0"/>
          <p:nvPr/>
        </p:nvPicPr>
        <p:blipFill rotWithShape="1">
          <a:blip r:embed="rId4">
            <a:alphaModFix/>
          </a:blip>
          <a:srcRect b="14119" l="0" r="0" t="0"/>
          <a:stretch/>
        </p:blipFill>
        <p:spPr>
          <a:xfrm>
            <a:off x="5490089" y="3619133"/>
            <a:ext cx="265300" cy="22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rouge" id="244" name="Google Shape;244;p29"/>
          <p:cNvPicPr preferRelativeResize="0"/>
          <p:nvPr/>
        </p:nvPicPr>
        <p:blipFill rotWithShape="1">
          <a:blip r:embed="rId4">
            <a:alphaModFix/>
          </a:blip>
          <a:srcRect b="14119" l="0" r="0" t="0"/>
          <a:stretch/>
        </p:blipFill>
        <p:spPr>
          <a:xfrm>
            <a:off x="5491732" y="4019840"/>
            <a:ext cx="265300" cy="22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45" name="Google Shape;245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5502028" y="2039355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46" name="Google Shape;246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70153" y="2039355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47" name="Google Shape;247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5503670" y="2342513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48" name="Google Shape;248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71795" y="2342513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49" name="Google Shape;249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79021" y="2651701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50" name="Google Shape;250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79021" y="2961638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51" name="Google Shape;251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89531" y="3255928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52" name="Google Shape;252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87878" y="3611704"/>
            <a:ext cx="265300" cy="230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ier en vert" id="253" name="Google Shape;253;p29"/>
          <p:cNvPicPr preferRelativeResize="0"/>
          <p:nvPr/>
        </p:nvPicPr>
        <p:blipFill rotWithShape="1">
          <a:blip r:embed="rId3">
            <a:alphaModFix/>
          </a:blip>
          <a:srcRect b="13210" l="0" r="0" t="0"/>
          <a:stretch/>
        </p:blipFill>
        <p:spPr>
          <a:xfrm>
            <a:off x="6698388" y="4021279"/>
            <a:ext cx="265300" cy="23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0"/>
          <p:cNvSpPr txBox="1"/>
          <p:nvPr>
            <p:ph type="title"/>
          </p:nvPr>
        </p:nvSpPr>
        <p:spPr>
          <a:xfrm>
            <a:off x="311700" y="509025"/>
            <a:ext cx="57222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RIST in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IQOYA RANGE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589"/>
              <a:t>X/LINK &amp; SERV/LINK</a:t>
            </a:r>
            <a:endParaRPr b="0" sz="358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237975" y="3761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 txBox="1"/>
          <p:nvPr>
            <p:ph type="title"/>
          </p:nvPr>
        </p:nvSpPr>
        <p:spPr>
          <a:xfrm>
            <a:off x="318600" y="2046700"/>
            <a:ext cx="29751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>
                <a:solidFill>
                  <a:srgbClr val="203B68"/>
                </a:solidFill>
              </a:rPr>
              <a:t>Compatible </a:t>
            </a:r>
            <a:r>
              <a:rPr lang="en" sz="2860">
                <a:solidFill>
                  <a:srgbClr val="203B68"/>
                </a:solidFill>
              </a:rPr>
              <a:t>IQOYA products</a:t>
            </a:r>
            <a:r>
              <a:rPr lang="en" sz="286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86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66" name="Google Shape;266;p31"/>
          <p:cNvGraphicFramePr/>
          <p:nvPr/>
        </p:nvGraphicFramePr>
        <p:xfrm>
          <a:off x="3293688" y="105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{AAD4A8BA-14B3-4CE2-B4DA-A16219E84E09}</a:tableStyleId>
              </a:tblPr>
              <a:tblGrid>
                <a:gridCol w="1497050"/>
                <a:gridCol w="3219575"/>
              </a:tblGrid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VB2342A0101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X/LINK-LE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VB2331A0101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X/LINK-ST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VB2388A0101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X/LINK-DUAL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VB2389A0101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X/LINK-AES67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VB2247A0103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882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VB2247A0203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16162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VB2274A0502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88 - AES67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VB2274A0602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7272 - AES67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VB2409A0103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88 - DANTE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VB2409A0203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7272 - DANTE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VB2275A0103</a:t>
                      </a:r>
                      <a:endParaRPr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E44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IQOYA SERV/LINK 88 - TC</a:t>
                      </a:r>
                      <a:endParaRPr b="1" sz="1100">
                        <a:solidFill>
                          <a:srgbClr val="1E44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67" name="Google Shape;267;p31"/>
          <p:cNvCxnSpPr/>
          <p:nvPr/>
        </p:nvCxnSpPr>
        <p:spPr>
          <a:xfrm>
            <a:off x="3501968" y="1058678"/>
            <a:ext cx="6600" cy="2918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/>
        </p:nvSpPr>
        <p:spPr>
          <a:xfrm>
            <a:off x="237975" y="3761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 txBox="1"/>
          <p:nvPr>
            <p:ph type="title"/>
          </p:nvPr>
        </p:nvSpPr>
        <p:spPr>
          <a:xfrm>
            <a:off x="348600" y="315800"/>
            <a:ext cx="45282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03B68"/>
                </a:solidFill>
              </a:rPr>
              <a:t>Firmware versions</a:t>
            </a:r>
            <a:r>
              <a:rPr lang="en" sz="32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74" name="Google Shape;274;p32"/>
          <p:cNvGraphicFramePr/>
          <p:nvPr/>
        </p:nvGraphicFramePr>
        <p:xfrm>
          <a:off x="2651525" y="1378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{AAADA10A-4B54-4A7B-AD8F-1DDF06F790AA}</a:tableStyleId>
              </a:tblPr>
              <a:tblGrid>
                <a:gridCol w="1918100"/>
                <a:gridCol w="961425"/>
                <a:gridCol w="961425"/>
              </a:tblGrid>
              <a:tr h="24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203B68"/>
                          </a:solidFill>
                        </a:rPr>
                        <a:t>RIST</a:t>
                      </a:r>
                      <a:endParaRPr b="1"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  <a:tr h="249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03B68"/>
                          </a:solidFill>
                        </a:rPr>
                        <a:t>Availability</a:t>
                      </a:r>
                      <a:endParaRPr b="1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203B68"/>
                          </a:solidFill>
                        </a:rPr>
                        <a:t>Optional </a:t>
                      </a:r>
                      <a:br>
                        <a:rPr b="1" lang="en" sz="1500">
                          <a:solidFill>
                            <a:srgbClr val="203B68"/>
                          </a:solidFill>
                        </a:rPr>
                      </a:br>
                      <a:r>
                        <a:rPr lang="en" sz="1500">
                          <a:solidFill>
                            <a:srgbClr val="203B68"/>
                          </a:solidFill>
                        </a:rPr>
                        <a:t>(software licence)</a:t>
                      </a:r>
                      <a:endParaRPr sz="1500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03B68"/>
                          </a:solidFill>
                        </a:rPr>
                        <a:t>X/LINK Fw version</a:t>
                      </a:r>
                      <a:endParaRPr b="1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203B68"/>
                          </a:solidFill>
                        </a:rPr>
                        <a:t>&gt;= 4.01</a:t>
                      </a:r>
                      <a:endParaRPr sz="1500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4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03B68"/>
                          </a:solidFill>
                        </a:rPr>
                        <a:t>SERV/LINK Fw version</a:t>
                      </a:r>
                      <a:endParaRPr b="1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203B68"/>
                          </a:solidFill>
                        </a:rPr>
                        <a:t>&gt;= 4.12</a:t>
                      </a:r>
                      <a:endParaRPr sz="1500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203B68"/>
                          </a:solidFill>
                        </a:rPr>
                        <a:t>&gt;=5.01</a:t>
                      </a:r>
                      <a:endParaRPr sz="1500">
                        <a:solidFill>
                          <a:srgbClr val="203B68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75" name="Google Shape;275;p32"/>
          <p:cNvSpPr/>
          <p:nvPr/>
        </p:nvSpPr>
        <p:spPr>
          <a:xfrm>
            <a:off x="6821025" y="2213700"/>
            <a:ext cx="1240200" cy="716100"/>
          </a:xfrm>
          <a:prstGeom prst="wedgeRectCallout">
            <a:avLst>
              <a:gd fmla="val -92247" name="adj1"/>
              <a:gd fmla="val 2437" name="adj2"/>
            </a:avLst>
          </a:prstGeom>
          <a:solidFill>
            <a:schemeClr val="lt2"/>
          </a:solidFill>
          <a:ln cap="flat" cmpd="sng" w="9525">
            <a:solidFill>
              <a:srgbClr val="203B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New hardware platform since January 2026</a:t>
            </a:r>
            <a:endParaRPr sz="11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/>
        </p:nvSpPr>
        <p:spPr>
          <a:xfrm>
            <a:off x="237975" y="3761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 txBox="1"/>
          <p:nvPr/>
        </p:nvSpPr>
        <p:spPr>
          <a:xfrm>
            <a:off x="348600" y="1088050"/>
            <a:ext cx="8446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To benefit from the RIST on the equipment, you must activate the option: </a:t>
            </a:r>
            <a:endParaRPr sz="1500"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3"/>
          <p:cNvSpPr txBox="1"/>
          <p:nvPr>
            <p:ph type="title"/>
          </p:nvPr>
        </p:nvSpPr>
        <p:spPr>
          <a:xfrm>
            <a:off x="348600" y="315800"/>
            <a:ext cx="84468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3B68"/>
                </a:solidFill>
              </a:rPr>
              <a:t>Digigram References </a:t>
            </a:r>
            <a:r>
              <a:rPr lang="en">
                <a:solidFill>
                  <a:schemeClr val="accent4"/>
                </a:solidFill>
              </a:rPr>
              <a:t>&amp;</a:t>
            </a:r>
            <a:r>
              <a:rPr lang="en">
                <a:solidFill>
                  <a:srgbClr val="203B68"/>
                </a:solidFill>
              </a:rPr>
              <a:t> </a:t>
            </a:r>
            <a:r>
              <a:rPr lang="en">
                <a:solidFill>
                  <a:srgbClr val="203B68"/>
                </a:solidFill>
                <a:latin typeface="Open Sans"/>
                <a:ea typeface="Open Sans"/>
                <a:cs typeface="Open Sans"/>
                <a:sym typeface="Open Sans"/>
              </a:rPr>
              <a:t>Pric</a:t>
            </a:r>
            <a:r>
              <a:rPr lang="en">
                <a:solidFill>
                  <a:srgbClr val="203B68"/>
                </a:solidFill>
              </a:rPr>
              <a:t>ing</a:t>
            </a:r>
            <a:endParaRPr>
              <a:solidFill>
                <a:srgbClr val="203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3" name="Google Shape;283;p33"/>
          <p:cNvGraphicFramePr/>
          <p:nvPr/>
        </p:nvGraphicFramePr>
        <p:xfrm>
          <a:off x="1309663" y="176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{AAD4A8BA-14B3-4CE2-B4DA-A16219E84E09}</a:tableStyleId>
              </a:tblPr>
              <a:tblGrid>
                <a:gridCol w="1073075"/>
                <a:gridCol w="1467300"/>
                <a:gridCol w="2190625"/>
                <a:gridCol w="1030850"/>
                <a:gridCol w="762800"/>
              </a:tblGrid>
              <a:tr h="29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MSRP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EMEA+APAC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MSRP 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6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LD234900101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X/LINK (except -MPX)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Option RIST encryption transport protocol activation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350 €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$440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LD227900101	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03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SERV/LINK</a:t>
                      </a:r>
                      <a:endParaRPr sz="1100">
                        <a:solidFill>
                          <a:srgbClr val="203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igra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