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Open Sans SemiBold"/>
      <p:regular r:id="rId39"/>
      <p:bold r:id="rId40"/>
      <p:italic r:id="rId41"/>
      <p:boldItalic r:id="rId42"/>
    </p:embeddedFont>
    <p:embeddedFont>
      <p:font typeface="Open Sans Light"/>
      <p:regular r:id="rId43"/>
      <p:bold r:id="rId44"/>
      <p:italic r:id="rId45"/>
      <p:boldItalic r:id="rId46"/>
    </p:embeddedFont>
    <p:embeddedFont>
      <p:font typeface="Open Sans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Oriane POULAT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bold.fntdata"/><Relationship Id="rId42" Type="http://schemas.openxmlformats.org/officeDocument/2006/relationships/font" Target="fonts/OpenSansSemiBold-boldItalic.fntdata"/><Relationship Id="rId41" Type="http://schemas.openxmlformats.org/officeDocument/2006/relationships/font" Target="fonts/OpenSansSemiBold-italic.fntdata"/><Relationship Id="rId44" Type="http://schemas.openxmlformats.org/officeDocument/2006/relationships/font" Target="fonts/OpenSansLight-bold.fntdata"/><Relationship Id="rId43" Type="http://schemas.openxmlformats.org/officeDocument/2006/relationships/font" Target="fonts/OpenSansLight-regular.fntdata"/><Relationship Id="rId46" Type="http://schemas.openxmlformats.org/officeDocument/2006/relationships/font" Target="fonts/OpenSansLight-boldItalic.fntdata"/><Relationship Id="rId45" Type="http://schemas.openxmlformats.org/officeDocument/2006/relationships/font" Target="fonts/OpenSans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OpenSans-bold.fntdata"/><Relationship Id="rId47" Type="http://schemas.openxmlformats.org/officeDocument/2006/relationships/font" Target="fonts/OpenSans-regular.fntdata"/><Relationship Id="rId49" Type="http://schemas.openxmlformats.org/officeDocument/2006/relationships/font" Target="fonts/OpenSans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OpenSansSemiBold-regular.fntdata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Open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3-27T16:29:08.840">
    <p:pos x="6000" y="0"/>
    <p:text>REprendre à partir d'ici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95a06797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95a06797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d2a209c57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d2a209c57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d2a209c57f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d2a209c57f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d2a209c57f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d2a209c57f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d2a209c57f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d2a209c57f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d2a209c57f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d2a209c57f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45ab29883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45ab29883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d35ca8f35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3d35ca8f35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45ab29883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g345ab29883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45ab29883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g345ab29883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967518e1f5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967518e1f5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d35ca8f35a_0_6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d35ca8f35a_0_6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d35ca8f35a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d35ca8f35a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Secure connection between codecs = SBC in the infrastructure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d35ca8f35a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d35ca8f35a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d35ca8f35a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3d35ca8f35a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195a06797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195a06797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66dfb32c4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66dfb32c4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66dfb32c4a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66dfb32c4a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66dfb32c4a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166dfb32c4a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8ffdb0215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8ffdb0215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8ffdb0215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28ffdb0215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66dfb32c4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66dfb32c4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d35ca8f35a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d35ca8f35a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8ffdb02156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28ffdb02156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1a1416501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11a1416501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2a209c57f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d2a209c57f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d2a209c57f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d2a209c57f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2a209c57f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d2a209c57f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d2a209c57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d2a209c57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1f49ece56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1f49ece56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87037c7b9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87037c7b9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83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2.jpg"/><Relationship Id="rId5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but &amp; Fin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200" y="-76200"/>
            <a:ext cx="9288875" cy="525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58947" l="0" r="51352" t="0"/>
          <a:stretch/>
        </p:blipFill>
        <p:spPr>
          <a:xfrm>
            <a:off x="6840250" y="3180100"/>
            <a:ext cx="2372425" cy="20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type="title"/>
          </p:nvPr>
        </p:nvSpPr>
        <p:spPr>
          <a:xfrm>
            <a:off x="1800450" y="1755325"/>
            <a:ext cx="55431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Texte">
  <p:cSld name="ONE_COLUM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0" name="Google Shape;70;p1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/>
          <p:nvPr>
            <p:ph idx="1" type="subTitle"/>
          </p:nvPr>
        </p:nvSpPr>
        <p:spPr>
          <a:xfrm>
            <a:off x="348600" y="13865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">
  <p:cSld name="MAIN_POIN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6" name="Google Shape;76;p1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lanche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" name="Google Shape;8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4">
            <a:alphaModFix/>
          </a:blip>
          <a:srcRect b="13585" l="0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5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3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blanche 1">
  <p:cSld name="SECTION_TITLE_AND_DESCRIPTION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title="SARA - Waterpolo Championship (2).png"/>
          <p:cNvPicPr preferRelativeResize="0"/>
          <p:nvPr/>
        </p:nvPicPr>
        <p:blipFill rotWithShape="1">
          <a:blip r:embed="rId4">
            <a:alphaModFix/>
          </a:blip>
          <a:srcRect b="30202" l="455" r="663" t="14178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4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 rotWithShape="1">
          <a:blip r:embed="rId2">
            <a:alphaModFix/>
          </a:blip>
          <a:srcRect b="8665" l="0" r="28947" t="3137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_1">
  <p:cSld name="TITLE_AND_BODY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 1">
  <p:cSld name="MAIN_POINT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>
            <p:ph type="title"/>
          </p:nvPr>
        </p:nvSpPr>
        <p:spPr>
          <a:xfrm>
            <a:off x="348600" y="143375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_2">
  <p:cSld name="TITLE_AND_BODY_1_2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des matières">
  <p:cSld name="CUSTOM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8" name="Google Shape;18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41600" y="3289900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1">
  <p:cSld name="CUSTOM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2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1156" r="0" t="0"/>
          <a:stretch/>
        </p:blipFill>
        <p:spPr>
          <a:xfrm>
            <a:off x="-81650" y="-59625"/>
            <a:ext cx="9273277" cy="5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3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idx="1" type="subTitle"/>
          </p:nvPr>
        </p:nvSpPr>
        <p:spPr>
          <a:xfrm>
            <a:off x="348600" y="1321225"/>
            <a:ext cx="8446800" cy="27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" name="Google Shape;35;p6"/>
          <p:cNvSpPr txBox="1"/>
          <p:nvPr>
            <p:ph type="title"/>
          </p:nvPr>
        </p:nvSpPr>
        <p:spPr>
          <a:xfrm>
            <a:off x="348600" y="249925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4" type="twoColTx">
  <p:cSld name="TITLE_AND_TWO_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 b="15605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4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5">
  <p:cSld name="TITLE_AND_TWO_COLUMNS_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 b="8665" l="0" r="28947" t="3137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 rotWithShape="1">
          <a:blip r:embed="rId4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6">
  <p:cSld name="TITLE_AND_TWO_COLUMNS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9"/>
          <p:cNvPicPr preferRelativeResize="0"/>
          <p:nvPr/>
        </p:nvPicPr>
        <p:blipFill rotWithShape="1">
          <a:blip r:embed="rId2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" name="Google Shape;5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9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4">
            <a:alphaModFix/>
          </a:blip>
          <a:srcRect b="16128" l="0" r="0" t="0"/>
          <a:stretch/>
        </p:blipFill>
        <p:spPr>
          <a:xfrm>
            <a:off x="-28575" y="0"/>
            <a:ext cx="91725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287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 b="59741" l="0" r="52761" t="0"/>
          <a:stretch/>
        </p:blipFill>
        <p:spPr>
          <a:xfrm>
            <a:off x="6840250" y="3180100"/>
            <a:ext cx="2303750" cy="19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/>
        </p:nvSpPr>
        <p:spPr>
          <a:xfrm>
            <a:off x="8404958" y="461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fr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50" y="4460800"/>
            <a:ext cx="1748526" cy="3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>
            <p:ph idx="2"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Sous-titre, Texte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3" name="Google Shape;63;p1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6" name="Google Shape;66;p10"/>
          <p:cNvSpPr txBox="1"/>
          <p:nvPr>
            <p:ph idx="1" type="subTitle"/>
          </p:nvPr>
        </p:nvSpPr>
        <p:spPr>
          <a:xfrm>
            <a:off x="348600" y="12215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500">
                <a:solidFill>
                  <a:srgbClr val="F9B76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7" name="Google Shape;67;p10"/>
          <p:cNvSpPr txBox="1"/>
          <p:nvPr>
            <p:ph idx="2" type="subTitle"/>
          </p:nvPr>
        </p:nvSpPr>
        <p:spPr>
          <a:xfrm>
            <a:off x="348600" y="1615175"/>
            <a:ext cx="8446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3000"/>
              <a:buFont typeface="Open Sans"/>
              <a:buNone/>
              <a:defRPr b="1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800"/>
              <a:buFont typeface="Open Sans"/>
              <a:buChar char="●"/>
              <a:defRPr sz="1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●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●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○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400"/>
              <a:buFont typeface="Open Sans"/>
              <a:buChar char="■"/>
              <a:defRPr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65475" y="4349550"/>
            <a:ext cx="1942226" cy="540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Relationship Id="rId4" Type="http://schemas.openxmlformats.org/officeDocument/2006/relationships/image" Target="../media/image36.png"/><Relationship Id="rId5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Relationship Id="rId4" Type="http://schemas.openxmlformats.org/officeDocument/2006/relationships/image" Target="../media/image44.png"/><Relationship Id="rId5" Type="http://schemas.openxmlformats.org/officeDocument/2006/relationships/image" Target="../media/image6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1.xml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7.png"/><Relationship Id="rId4" Type="http://schemas.openxmlformats.org/officeDocument/2006/relationships/image" Target="../media/image37.png"/><Relationship Id="rId5" Type="http://schemas.openxmlformats.org/officeDocument/2006/relationships/image" Target="../media/image8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Relationship Id="rId7" Type="http://schemas.openxmlformats.org/officeDocument/2006/relationships/image" Target="../media/image53.png"/><Relationship Id="rId8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62.png"/><Relationship Id="rId10" Type="http://schemas.openxmlformats.org/officeDocument/2006/relationships/image" Target="../media/image59.png"/><Relationship Id="rId13" Type="http://schemas.openxmlformats.org/officeDocument/2006/relationships/image" Target="../media/image64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5" Type="http://schemas.openxmlformats.org/officeDocument/2006/relationships/image" Target="../media/image51.png"/><Relationship Id="rId6" Type="http://schemas.openxmlformats.org/officeDocument/2006/relationships/image" Target="../media/image54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png"/><Relationship Id="rId4" Type="http://schemas.openxmlformats.org/officeDocument/2006/relationships/image" Target="../media/image60.jpg"/><Relationship Id="rId9" Type="http://schemas.openxmlformats.org/officeDocument/2006/relationships/image" Target="../media/image56.png"/><Relationship Id="rId5" Type="http://schemas.openxmlformats.org/officeDocument/2006/relationships/image" Target="../media/image45.jpg"/><Relationship Id="rId6" Type="http://schemas.openxmlformats.org/officeDocument/2006/relationships/image" Target="../media/image62.png"/><Relationship Id="rId7" Type="http://schemas.openxmlformats.org/officeDocument/2006/relationships/image" Target="../media/image55.png"/><Relationship Id="rId8" Type="http://schemas.openxmlformats.org/officeDocument/2006/relationships/image" Target="../media/image8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5" Type="http://schemas.openxmlformats.org/officeDocument/2006/relationships/image" Target="../media/image45.jpg"/><Relationship Id="rId6" Type="http://schemas.openxmlformats.org/officeDocument/2006/relationships/image" Target="../media/image62.png"/><Relationship Id="rId7" Type="http://schemas.openxmlformats.org/officeDocument/2006/relationships/image" Target="../media/image56.png"/><Relationship Id="rId8" Type="http://schemas.openxmlformats.org/officeDocument/2006/relationships/image" Target="../media/image5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1.png"/><Relationship Id="rId4" Type="http://schemas.openxmlformats.org/officeDocument/2006/relationships/image" Target="../media/image63.png"/><Relationship Id="rId5" Type="http://schemas.openxmlformats.org/officeDocument/2006/relationships/image" Target="../media/image59.png"/><Relationship Id="rId6" Type="http://schemas.openxmlformats.org/officeDocument/2006/relationships/image" Target="../media/image45.jpg"/><Relationship Id="rId7" Type="http://schemas.openxmlformats.org/officeDocument/2006/relationships/image" Target="../media/image64.png"/><Relationship Id="rId8" Type="http://schemas.openxmlformats.org/officeDocument/2006/relationships/image" Target="../media/image6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9.png"/><Relationship Id="rId4" Type="http://schemas.openxmlformats.org/officeDocument/2006/relationships/image" Target="../media/image71.png"/><Relationship Id="rId5" Type="http://schemas.openxmlformats.org/officeDocument/2006/relationships/image" Target="../media/image70.png"/><Relationship Id="rId6" Type="http://schemas.openxmlformats.org/officeDocument/2006/relationships/image" Target="../media/image43.png"/><Relationship Id="rId7" Type="http://schemas.openxmlformats.org/officeDocument/2006/relationships/image" Target="../media/image63.png"/><Relationship Id="rId8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5.jpg"/><Relationship Id="rId5" Type="http://schemas.openxmlformats.org/officeDocument/2006/relationships/image" Target="../media/image73.png"/><Relationship Id="rId6" Type="http://schemas.openxmlformats.org/officeDocument/2006/relationships/image" Target="../media/image84.png"/><Relationship Id="rId7" Type="http://schemas.openxmlformats.org/officeDocument/2006/relationships/image" Target="../media/image79.png"/><Relationship Id="rId8" Type="http://schemas.openxmlformats.org/officeDocument/2006/relationships/image" Target="../media/image6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Relationship Id="rId4" Type="http://schemas.openxmlformats.org/officeDocument/2006/relationships/image" Target="../media/image45.jpg"/><Relationship Id="rId5" Type="http://schemas.openxmlformats.org/officeDocument/2006/relationships/image" Target="../media/image76.png"/><Relationship Id="rId6" Type="http://schemas.openxmlformats.org/officeDocument/2006/relationships/image" Target="../media/image75.png"/><Relationship Id="rId7" Type="http://schemas.openxmlformats.org/officeDocument/2006/relationships/image" Target="../media/image74.png"/><Relationship Id="rId8" Type="http://schemas.openxmlformats.org/officeDocument/2006/relationships/image" Target="../media/image7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Relationship Id="rId6" Type="http://schemas.openxmlformats.org/officeDocument/2006/relationships/image" Target="../media/image40.png"/><Relationship Id="rId7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1800450" y="1755325"/>
            <a:ext cx="55431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744"/>
              <a:t>IQOYA RANGE</a:t>
            </a:r>
            <a:endParaRPr sz="37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22">
                <a:solidFill>
                  <a:schemeClr val="accent4"/>
                </a:solidFill>
              </a:rPr>
              <a:t>IP audio codecs</a:t>
            </a:r>
            <a:r>
              <a:rPr b="0" lang="fr" sz="2422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b="0" sz="2422">
              <a:solidFill>
                <a:schemeClr val="accent4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fr" sz="2422">
                <a:latin typeface="Open Sans Light"/>
                <a:ea typeface="Open Sans Light"/>
                <a:cs typeface="Open Sans Light"/>
                <a:sym typeface="Open Sans Light"/>
              </a:rPr>
              <a:t>for audio distribution &amp; remotes over IP</a:t>
            </a:r>
            <a:endParaRPr b="0" sz="2422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/>
          <p:nvPr/>
        </p:nvSpPr>
        <p:spPr>
          <a:xfrm>
            <a:off x="3302850" y="1897072"/>
            <a:ext cx="960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Hardware bypass analog I/Os 1&amp;2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29"/>
          <p:cNvSpPr txBox="1"/>
          <p:nvPr>
            <p:ph type="title"/>
          </p:nvPr>
        </p:nvSpPr>
        <p:spPr>
          <a:xfrm>
            <a:off x="348600" y="315800"/>
            <a:ext cx="84468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Zoom on back panels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441585" y="1357819"/>
            <a:ext cx="191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X/LINK-LE</a:t>
            </a:r>
            <a:endParaRPr sz="900">
              <a:solidFill>
                <a:srgbClr val="213C6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X/LINK-ST</a:t>
            </a:r>
            <a:endParaRPr sz="900">
              <a:solidFill>
                <a:srgbClr val="213C6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X/LINK-DUAL</a:t>
            </a:r>
            <a:endParaRPr sz="900">
              <a:solidFill>
                <a:srgbClr val="213C6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1041885" y="2646800"/>
            <a:ext cx="13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X/LINK-AES67</a:t>
            </a:r>
            <a:endParaRPr sz="9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7" name="Google Shape;327;p29"/>
          <p:cNvSpPr txBox="1"/>
          <p:nvPr/>
        </p:nvSpPr>
        <p:spPr>
          <a:xfrm>
            <a:off x="1041885" y="3814438"/>
            <a:ext cx="13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X/LINK-MPX</a:t>
            </a:r>
            <a:endParaRPr sz="9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28" name="Google Shape;328;p29" title="Copie de IQOYA-X-LINK-AES67-back.png"/>
          <p:cNvPicPr preferRelativeResize="0"/>
          <p:nvPr/>
        </p:nvPicPr>
        <p:blipFill rotWithShape="1">
          <a:blip r:embed="rId3">
            <a:alphaModFix/>
          </a:blip>
          <a:srcRect b="34448" l="5151" r="4006" t="36826"/>
          <a:stretch/>
        </p:blipFill>
        <p:spPr>
          <a:xfrm>
            <a:off x="2409725" y="2494762"/>
            <a:ext cx="6164224" cy="62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 title="Copie de IQOYA-X-LINK-MPX-back-HD.png"/>
          <p:cNvPicPr preferRelativeResize="0"/>
          <p:nvPr/>
        </p:nvPicPr>
        <p:blipFill rotWithShape="1">
          <a:blip r:embed="rId4">
            <a:alphaModFix/>
          </a:blip>
          <a:srcRect b="10600" l="2624" r="2634" t="34280"/>
          <a:stretch/>
        </p:blipFill>
        <p:spPr>
          <a:xfrm>
            <a:off x="2391113" y="3662413"/>
            <a:ext cx="6201457" cy="6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9" title="Copie de IQOYA-X-LINK-DUAL-back.png"/>
          <p:cNvPicPr preferRelativeResize="0"/>
          <p:nvPr/>
        </p:nvPicPr>
        <p:blipFill rotWithShape="1">
          <a:blip r:embed="rId5">
            <a:alphaModFix/>
          </a:blip>
          <a:srcRect b="34440" l="5288" r="4009" t="37054"/>
          <a:stretch/>
        </p:blipFill>
        <p:spPr>
          <a:xfrm>
            <a:off x="2409725" y="1252419"/>
            <a:ext cx="6164224" cy="6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9"/>
          <p:cNvSpPr/>
          <p:nvPr/>
        </p:nvSpPr>
        <p:spPr>
          <a:xfrm>
            <a:off x="2754549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32" name="Google Shape;332;p29"/>
          <p:cNvCxnSpPr>
            <a:stCxn id="331" idx="4"/>
            <a:endCxn id="333" idx="3"/>
          </p:cNvCxnSpPr>
          <p:nvPr/>
        </p:nvCxnSpPr>
        <p:spPr>
          <a:xfrm rot="5400000">
            <a:off x="2628999" y="1825969"/>
            <a:ext cx="103800" cy="2541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3" name="Google Shape;333;p29"/>
          <p:cNvSpPr txBox="1"/>
          <p:nvPr/>
        </p:nvSpPr>
        <p:spPr>
          <a:xfrm>
            <a:off x="723850" y="1950922"/>
            <a:ext cx="1830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Analog input 1&amp;2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4" name="Google Shape;334;p29"/>
          <p:cNvSpPr/>
          <p:nvPr/>
        </p:nvSpPr>
        <p:spPr>
          <a:xfrm>
            <a:off x="3151424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29"/>
          <p:cNvSpPr/>
          <p:nvPr/>
        </p:nvSpPr>
        <p:spPr>
          <a:xfrm>
            <a:off x="3443287" y="12179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4405199" y="12179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7" name="Google Shape;337;p29"/>
          <p:cNvSpPr/>
          <p:nvPr/>
        </p:nvSpPr>
        <p:spPr>
          <a:xfrm>
            <a:off x="3993299" y="12179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29"/>
          <p:cNvSpPr/>
          <p:nvPr/>
        </p:nvSpPr>
        <p:spPr>
          <a:xfrm>
            <a:off x="4169373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29"/>
          <p:cNvSpPr/>
          <p:nvPr/>
        </p:nvSpPr>
        <p:spPr>
          <a:xfrm>
            <a:off x="5301599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p29"/>
          <p:cNvSpPr/>
          <p:nvPr/>
        </p:nvSpPr>
        <p:spPr>
          <a:xfrm>
            <a:off x="5087649" y="12179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29"/>
          <p:cNvSpPr/>
          <p:nvPr/>
        </p:nvSpPr>
        <p:spPr>
          <a:xfrm>
            <a:off x="5791474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29"/>
          <p:cNvSpPr/>
          <p:nvPr/>
        </p:nvSpPr>
        <p:spPr>
          <a:xfrm>
            <a:off x="6400824" y="12179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29"/>
          <p:cNvSpPr/>
          <p:nvPr/>
        </p:nvSpPr>
        <p:spPr>
          <a:xfrm>
            <a:off x="7997999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4" name="Google Shape;344;p29"/>
          <p:cNvCxnSpPr>
            <a:stCxn id="338" idx="4"/>
            <a:endCxn id="345" idx="1"/>
          </p:cNvCxnSpPr>
          <p:nvPr/>
        </p:nvCxnSpPr>
        <p:spPr>
          <a:xfrm flipH="1" rot="-5400000">
            <a:off x="4210623" y="1913269"/>
            <a:ext cx="103800" cy="795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29"/>
          <p:cNvSpPr txBox="1"/>
          <p:nvPr/>
        </p:nvSpPr>
        <p:spPr>
          <a:xfrm>
            <a:off x="4302227" y="1897072"/>
            <a:ext cx="960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Hardware bypass AES3 I/O 1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6" name="Google Shape;346;p29"/>
          <p:cNvCxnSpPr>
            <a:stCxn id="334" idx="4"/>
            <a:endCxn id="323" idx="1"/>
          </p:cNvCxnSpPr>
          <p:nvPr/>
        </p:nvCxnSpPr>
        <p:spPr>
          <a:xfrm flipH="1" rot="-5400000">
            <a:off x="3201974" y="1903969"/>
            <a:ext cx="103800" cy="981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29"/>
          <p:cNvCxnSpPr>
            <a:stCxn id="339" idx="4"/>
            <a:endCxn id="348" idx="1"/>
          </p:cNvCxnSpPr>
          <p:nvPr/>
        </p:nvCxnSpPr>
        <p:spPr>
          <a:xfrm flipH="1" rot="-5400000">
            <a:off x="5345549" y="1910569"/>
            <a:ext cx="103800" cy="849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8" name="Google Shape;348;p29"/>
          <p:cNvSpPr txBox="1"/>
          <p:nvPr/>
        </p:nvSpPr>
        <p:spPr>
          <a:xfrm>
            <a:off x="5439926" y="1897072"/>
            <a:ext cx="348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GPIOs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1 to 4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9" name="Google Shape;349;p29"/>
          <p:cNvCxnSpPr>
            <a:stCxn id="341" idx="4"/>
            <a:endCxn id="350" idx="1"/>
          </p:cNvCxnSpPr>
          <p:nvPr/>
        </p:nvCxnSpPr>
        <p:spPr>
          <a:xfrm flipH="1" rot="-5400000">
            <a:off x="5839924" y="1906069"/>
            <a:ext cx="103800" cy="939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0" name="Google Shape;350;p29"/>
          <p:cNvSpPr txBox="1"/>
          <p:nvPr/>
        </p:nvSpPr>
        <p:spPr>
          <a:xfrm>
            <a:off x="5938777" y="1950922"/>
            <a:ext cx="960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Serial port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1" name="Google Shape;351;p29"/>
          <p:cNvCxnSpPr>
            <a:stCxn id="343" idx="4"/>
            <a:endCxn id="352" idx="3"/>
          </p:cNvCxnSpPr>
          <p:nvPr/>
        </p:nvCxnSpPr>
        <p:spPr>
          <a:xfrm rot="5400000">
            <a:off x="7921349" y="1874869"/>
            <a:ext cx="103800" cy="1563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2" name="Google Shape;352;p29"/>
          <p:cNvSpPr txBox="1"/>
          <p:nvPr/>
        </p:nvSpPr>
        <p:spPr>
          <a:xfrm>
            <a:off x="6602400" y="1950919"/>
            <a:ext cx="1292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Redundant internal PSUs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29"/>
          <p:cNvSpPr txBox="1"/>
          <p:nvPr/>
        </p:nvSpPr>
        <p:spPr>
          <a:xfrm>
            <a:off x="2451050" y="1022676"/>
            <a:ext cx="960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Analog outputs 1&amp;2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4" name="Google Shape;354;p29"/>
          <p:cNvCxnSpPr>
            <a:stCxn id="335" idx="0"/>
            <a:endCxn id="353" idx="3"/>
          </p:cNvCxnSpPr>
          <p:nvPr/>
        </p:nvCxnSpPr>
        <p:spPr>
          <a:xfrm flipH="1" rot="5400000">
            <a:off x="3383737" y="1104969"/>
            <a:ext cx="141300" cy="846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5" name="Google Shape;355;p29"/>
          <p:cNvSpPr txBox="1"/>
          <p:nvPr/>
        </p:nvSpPr>
        <p:spPr>
          <a:xfrm>
            <a:off x="3496675" y="1022676"/>
            <a:ext cx="5016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AES3 in 1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6" name="Google Shape;356;p29"/>
          <p:cNvCxnSpPr>
            <a:stCxn id="337" idx="0"/>
            <a:endCxn id="355" idx="3"/>
          </p:cNvCxnSpPr>
          <p:nvPr/>
        </p:nvCxnSpPr>
        <p:spPr>
          <a:xfrm flipH="1" rot="5400000">
            <a:off x="3951899" y="1123119"/>
            <a:ext cx="141300" cy="483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7" name="Google Shape;357;p29"/>
          <p:cNvSpPr txBox="1"/>
          <p:nvPr/>
        </p:nvSpPr>
        <p:spPr>
          <a:xfrm>
            <a:off x="4531875" y="1022676"/>
            <a:ext cx="5016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AES3 in 1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8" name="Google Shape;358;p29"/>
          <p:cNvCxnSpPr>
            <a:stCxn id="336" idx="0"/>
            <a:endCxn id="357" idx="1"/>
          </p:cNvCxnSpPr>
          <p:nvPr/>
        </p:nvCxnSpPr>
        <p:spPr>
          <a:xfrm rot="-5400000">
            <a:off x="4424549" y="1110669"/>
            <a:ext cx="141300" cy="732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29"/>
          <p:cNvSpPr txBox="1"/>
          <p:nvPr/>
        </p:nvSpPr>
        <p:spPr>
          <a:xfrm>
            <a:off x="5198525" y="968826"/>
            <a:ext cx="1292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Hardware </a:t>
            </a: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extension</a:t>
            </a: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depending on version*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0" name="Google Shape;360;p29"/>
          <p:cNvCxnSpPr>
            <a:stCxn id="340" idx="0"/>
            <a:endCxn id="359" idx="1"/>
          </p:cNvCxnSpPr>
          <p:nvPr/>
        </p:nvCxnSpPr>
        <p:spPr>
          <a:xfrm rot="-5400000">
            <a:off x="5099199" y="1118469"/>
            <a:ext cx="141300" cy="576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29"/>
          <p:cNvSpPr txBox="1"/>
          <p:nvPr/>
        </p:nvSpPr>
        <p:spPr>
          <a:xfrm>
            <a:off x="6512875" y="1022676"/>
            <a:ext cx="1292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Network ports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2" name="Google Shape;362;p29"/>
          <p:cNvCxnSpPr>
            <a:stCxn id="342" idx="0"/>
            <a:endCxn id="361" idx="1"/>
          </p:cNvCxnSpPr>
          <p:nvPr/>
        </p:nvCxnSpPr>
        <p:spPr>
          <a:xfrm rot="-5400000">
            <a:off x="6412974" y="1117869"/>
            <a:ext cx="141300" cy="588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3" name="Google Shape;363;p29"/>
          <p:cNvSpPr txBox="1"/>
          <p:nvPr/>
        </p:nvSpPr>
        <p:spPr>
          <a:xfrm>
            <a:off x="3204825" y="4869775"/>
            <a:ext cx="3608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*For X/LINK-LE or X/LINK-ST: GPIOs 5 to 8</a:t>
            </a:r>
            <a:endParaRPr sz="700">
              <a:solidFill>
                <a:schemeClr val="accen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For X/LINK-DUAL: Analog I/O 3 &amp; 4, AES3 I/O 2</a:t>
            </a:r>
            <a:endParaRPr sz="700">
              <a:solidFill>
                <a:schemeClr val="accen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4" name="Google Shape;364;p29"/>
          <p:cNvSpPr/>
          <p:nvPr/>
        </p:nvSpPr>
        <p:spPr>
          <a:xfrm>
            <a:off x="5067641" y="2462779"/>
            <a:ext cx="106800" cy="106800"/>
          </a:xfrm>
          <a:prstGeom prst="ellipse">
            <a:avLst/>
          </a:prstGeom>
          <a:solidFill>
            <a:srgbClr val="3A81BA"/>
          </a:solidFill>
          <a:ln cap="flat" cmpd="sng" w="6300">
            <a:solidFill>
              <a:srgbClr val="3A81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29"/>
          <p:cNvSpPr txBox="1"/>
          <p:nvPr/>
        </p:nvSpPr>
        <p:spPr>
          <a:xfrm>
            <a:off x="4075404" y="2313837"/>
            <a:ext cx="960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A81BA"/>
                </a:solidFill>
                <a:latin typeface="Open Sans"/>
                <a:ea typeface="Open Sans"/>
                <a:cs typeface="Open Sans"/>
                <a:sym typeface="Open Sans"/>
              </a:rPr>
              <a:t>GPIOs 5 to 8</a:t>
            </a:r>
            <a:endParaRPr b="1" sz="700">
              <a:solidFill>
                <a:srgbClr val="3A81B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6" name="Google Shape;366;p29"/>
          <p:cNvCxnSpPr>
            <a:stCxn id="364" idx="0"/>
            <a:endCxn id="365" idx="3"/>
          </p:cNvCxnSpPr>
          <p:nvPr/>
        </p:nvCxnSpPr>
        <p:spPr>
          <a:xfrm flipH="1" rot="5400000">
            <a:off x="5031191" y="2372929"/>
            <a:ext cx="95100" cy="84600"/>
          </a:xfrm>
          <a:prstGeom prst="bent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7" name="Google Shape;367;p29"/>
          <p:cNvSpPr/>
          <p:nvPr/>
        </p:nvSpPr>
        <p:spPr>
          <a:xfrm>
            <a:off x="6334541" y="2462791"/>
            <a:ext cx="106800" cy="106800"/>
          </a:xfrm>
          <a:prstGeom prst="ellipse">
            <a:avLst/>
          </a:prstGeom>
          <a:solidFill>
            <a:srgbClr val="3A81BA"/>
          </a:solidFill>
          <a:ln cap="flat" cmpd="sng" w="6300">
            <a:solidFill>
              <a:srgbClr val="3A81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29"/>
          <p:cNvSpPr txBox="1"/>
          <p:nvPr/>
        </p:nvSpPr>
        <p:spPr>
          <a:xfrm>
            <a:off x="5342304" y="2313850"/>
            <a:ext cx="960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A81BA"/>
                </a:solidFill>
                <a:latin typeface="Open Sans"/>
                <a:ea typeface="Open Sans"/>
                <a:cs typeface="Open Sans"/>
                <a:sym typeface="Open Sans"/>
              </a:rPr>
              <a:t>Network ports</a:t>
            </a:r>
            <a:endParaRPr b="1" sz="700">
              <a:solidFill>
                <a:srgbClr val="3A81B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9" name="Google Shape;369;p29"/>
          <p:cNvCxnSpPr>
            <a:stCxn id="367" idx="0"/>
            <a:endCxn id="368" idx="3"/>
          </p:cNvCxnSpPr>
          <p:nvPr/>
        </p:nvCxnSpPr>
        <p:spPr>
          <a:xfrm flipH="1" rot="5400000">
            <a:off x="6298091" y="2372941"/>
            <a:ext cx="95100" cy="84600"/>
          </a:xfrm>
          <a:prstGeom prst="bent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Google Shape;370;p29"/>
          <p:cNvSpPr/>
          <p:nvPr/>
        </p:nvSpPr>
        <p:spPr>
          <a:xfrm>
            <a:off x="5067649" y="3048712"/>
            <a:ext cx="106800" cy="106800"/>
          </a:xfrm>
          <a:prstGeom prst="ellipse">
            <a:avLst/>
          </a:prstGeom>
          <a:solidFill>
            <a:srgbClr val="3A81BA"/>
          </a:solidFill>
          <a:ln cap="flat" cmpd="sng" w="6300">
            <a:solidFill>
              <a:srgbClr val="3A81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1" name="Google Shape;371;p29"/>
          <p:cNvCxnSpPr>
            <a:stCxn id="370" idx="4"/>
            <a:endCxn id="372" idx="3"/>
          </p:cNvCxnSpPr>
          <p:nvPr/>
        </p:nvCxnSpPr>
        <p:spPr>
          <a:xfrm rot="5400000">
            <a:off x="5041849" y="3150112"/>
            <a:ext cx="73800" cy="84600"/>
          </a:xfrm>
          <a:prstGeom prst="bent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2" name="Google Shape;372;p29"/>
          <p:cNvSpPr txBox="1"/>
          <p:nvPr/>
        </p:nvSpPr>
        <p:spPr>
          <a:xfrm>
            <a:off x="4344875" y="3175489"/>
            <a:ext cx="691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A81BA"/>
                </a:solidFill>
                <a:latin typeface="Open Sans"/>
                <a:ea typeface="Open Sans"/>
                <a:cs typeface="Open Sans"/>
                <a:sym typeface="Open Sans"/>
              </a:rPr>
              <a:t>GPIOs 1 to 4</a:t>
            </a:r>
            <a:endParaRPr b="1" sz="700">
              <a:solidFill>
                <a:srgbClr val="3A81B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29"/>
          <p:cNvSpPr/>
          <p:nvPr/>
        </p:nvSpPr>
        <p:spPr>
          <a:xfrm>
            <a:off x="5799837" y="3048712"/>
            <a:ext cx="106800" cy="106800"/>
          </a:xfrm>
          <a:prstGeom prst="ellipse">
            <a:avLst/>
          </a:prstGeom>
          <a:solidFill>
            <a:srgbClr val="3A81BA"/>
          </a:solidFill>
          <a:ln cap="flat" cmpd="sng" w="6300">
            <a:solidFill>
              <a:srgbClr val="3A81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4" name="Google Shape;374;p29"/>
          <p:cNvCxnSpPr>
            <a:stCxn id="373" idx="4"/>
            <a:endCxn id="375" idx="3"/>
          </p:cNvCxnSpPr>
          <p:nvPr/>
        </p:nvCxnSpPr>
        <p:spPr>
          <a:xfrm rot="5400000">
            <a:off x="5774037" y="3150112"/>
            <a:ext cx="73800" cy="84600"/>
          </a:xfrm>
          <a:prstGeom prst="bent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5" name="Google Shape;375;p29"/>
          <p:cNvSpPr txBox="1"/>
          <p:nvPr/>
        </p:nvSpPr>
        <p:spPr>
          <a:xfrm>
            <a:off x="5077063" y="3175489"/>
            <a:ext cx="691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A81BA"/>
                </a:solidFill>
                <a:latin typeface="Open Sans"/>
                <a:ea typeface="Open Sans"/>
                <a:cs typeface="Open Sans"/>
                <a:sym typeface="Open Sans"/>
              </a:rPr>
              <a:t>Serial port</a:t>
            </a:r>
            <a:endParaRPr b="1" sz="700">
              <a:solidFill>
                <a:srgbClr val="3A81B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29"/>
          <p:cNvSpPr txBox="1"/>
          <p:nvPr/>
        </p:nvSpPr>
        <p:spPr>
          <a:xfrm>
            <a:off x="6500800" y="3175489"/>
            <a:ext cx="1453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A81BA"/>
                </a:solidFill>
                <a:latin typeface="Open Sans"/>
                <a:ea typeface="Open Sans"/>
                <a:cs typeface="Open Sans"/>
                <a:sym typeface="Open Sans"/>
              </a:rPr>
              <a:t>Redundant internal PSUs</a:t>
            </a:r>
            <a:endParaRPr b="1" sz="700">
              <a:solidFill>
                <a:srgbClr val="3A81B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29"/>
          <p:cNvSpPr/>
          <p:nvPr/>
        </p:nvSpPr>
        <p:spPr>
          <a:xfrm>
            <a:off x="8013612" y="3048712"/>
            <a:ext cx="106800" cy="106800"/>
          </a:xfrm>
          <a:prstGeom prst="ellipse">
            <a:avLst/>
          </a:prstGeom>
          <a:solidFill>
            <a:srgbClr val="3A81BA"/>
          </a:solidFill>
          <a:ln cap="flat" cmpd="sng" w="6300">
            <a:solidFill>
              <a:srgbClr val="3A81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8" name="Google Shape;378;p29"/>
          <p:cNvCxnSpPr>
            <a:stCxn id="377" idx="4"/>
            <a:endCxn id="376" idx="3"/>
          </p:cNvCxnSpPr>
          <p:nvPr/>
        </p:nvCxnSpPr>
        <p:spPr>
          <a:xfrm rot="5400000">
            <a:off x="7973712" y="3136012"/>
            <a:ext cx="73800" cy="112800"/>
          </a:xfrm>
          <a:prstGeom prst="bent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9" name="Google Shape;379;p29"/>
          <p:cNvSpPr txBox="1"/>
          <p:nvPr/>
        </p:nvSpPr>
        <p:spPr>
          <a:xfrm>
            <a:off x="6438950" y="4352750"/>
            <a:ext cx="1453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Redundant internal PSUs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29"/>
          <p:cNvSpPr/>
          <p:nvPr/>
        </p:nvSpPr>
        <p:spPr>
          <a:xfrm>
            <a:off x="7951762" y="4192899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1" name="Google Shape;381;p29"/>
          <p:cNvCxnSpPr>
            <a:stCxn id="380" idx="4"/>
            <a:endCxn id="379" idx="3"/>
          </p:cNvCxnSpPr>
          <p:nvPr/>
        </p:nvCxnSpPr>
        <p:spPr>
          <a:xfrm rot="5400000">
            <a:off x="7895362" y="4296699"/>
            <a:ext cx="106800" cy="1128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2" name="Google Shape;382;p29"/>
          <p:cNvSpPr/>
          <p:nvPr/>
        </p:nvSpPr>
        <p:spPr>
          <a:xfrm>
            <a:off x="5071214" y="3646717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29"/>
          <p:cNvSpPr txBox="1"/>
          <p:nvPr/>
        </p:nvSpPr>
        <p:spPr>
          <a:xfrm>
            <a:off x="4078977" y="3451473"/>
            <a:ext cx="960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GPIOs 5 to 8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4" name="Google Shape;384;p29"/>
          <p:cNvCxnSpPr>
            <a:stCxn id="382" idx="0"/>
            <a:endCxn id="383" idx="3"/>
          </p:cNvCxnSpPr>
          <p:nvPr/>
        </p:nvCxnSpPr>
        <p:spPr>
          <a:xfrm flipH="1" rot="5400000">
            <a:off x="5011664" y="3533767"/>
            <a:ext cx="141300" cy="846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5" name="Google Shape;385;p29"/>
          <p:cNvSpPr/>
          <p:nvPr/>
        </p:nvSpPr>
        <p:spPr>
          <a:xfrm>
            <a:off x="6338114" y="3646729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29"/>
          <p:cNvSpPr txBox="1"/>
          <p:nvPr/>
        </p:nvSpPr>
        <p:spPr>
          <a:xfrm>
            <a:off x="5345877" y="3451485"/>
            <a:ext cx="960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Network ports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7" name="Google Shape;387;p29"/>
          <p:cNvCxnSpPr>
            <a:stCxn id="385" idx="0"/>
            <a:endCxn id="386" idx="3"/>
          </p:cNvCxnSpPr>
          <p:nvPr/>
        </p:nvCxnSpPr>
        <p:spPr>
          <a:xfrm flipH="1" rot="5400000">
            <a:off x="6278564" y="3533779"/>
            <a:ext cx="141300" cy="846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8" name="Google Shape;388;p29"/>
          <p:cNvSpPr/>
          <p:nvPr/>
        </p:nvSpPr>
        <p:spPr>
          <a:xfrm>
            <a:off x="5066524" y="4204847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9" name="Google Shape;389;p29"/>
          <p:cNvCxnSpPr>
            <a:stCxn id="388" idx="4"/>
            <a:endCxn id="390" idx="3"/>
          </p:cNvCxnSpPr>
          <p:nvPr/>
        </p:nvCxnSpPr>
        <p:spPr>
          <a:xfrm rot="5400000">
            <a:off x="5040724" y="4306247"/>
            <a:ext cx="73800" cy="846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0" name="Google Shape;390;p29"/>
          <p:cNvSpPr txBox="1"/>
          <p:nvPr/>
        </p:nvSpPr>
        <p:spPr>
          <a:xfrm>
            <a:off x="4343750" y="4331625"/>
            <a:ext cx="691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GPIOs 1 to 4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5798712" y="4204847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2" name="Google Shape;392;p29"/>
          <p:cNvCxnSpPr>
            <a:stCxn id="391" idx="4"/>
            <a:endCxn id="393" idx="3"/>
          </p:cNvCxnSpPr>
          <p:nvPr/>
        </p:nvCxnSpPr>
        <p:spPr>
          <a:xfrm rot="5400000">
            <a:off x="5772912" y="4306247"/>
            <a:ext cx="73800" cy="846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3" name="Google Shape;393;p29"/>
          <p:cNvSpPr txBox="1"/>
          <p:nvPr/>
        </p:nvSpPr>
        <p:spPr>
          <a:xfrm>
            <a:off x="5075938" y="4331625"/>
            <a:ext cx="691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Serial port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4" name="Google Shape;394;p29"/>
          <p:cNvSpPr/>
          <p:nvPr/>
        </p:nvSpPr>
        <p:spPr>
          <a:xfrm>
            <a:off x="3044624" y="4204860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5" name="Google Shape;395;p29"/>
          <p:cNvCxnSpPr>
            <a:stCxn id="394" idx="4"/>
            <a:endCxn id="396" idx="3"/>
          </p:cNvCxnSpPr>
          <p:nvPr/>
        </p:nvCxnSpPr>
        <p:spPr>
          <a:xfrm rot="5400000">
            <a:off x="3018824" y="4306260"/>
            <a:ext cx="73800" cy="846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6" name="Google Shape;396;p29"/>
          <p:cNvSpPr txBox="1"/>
          <p:nvPr/>
        </p:nvSpPr>
        <p:spPr>
          <a:xfrm>
            <a:off x="2184475" y="4331650"/>
            <a:ext cx="828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MPX Analog I/O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p29"/>
          <p:cNvSpPr txBox="1"/>
          <p:nvPr/>
        </p:nvSpPr>
        <p:spPr>
          <a:xfrm>
            <a:off x="3302925" y="3481413"/>
            <a:ext cx="828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MPX Digital I/O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8" name="Google Shape;398;p29"/>
          <p:cNvSpPr/>
          <p:nvPr/>
        </p:nvSpPr>
        <p:spPr>
          <a:xfrm>
            <a:off x="4184964" y="3646717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99" name="Google Shape;399;p29"/>
          <p:cNvCxnSpPr>
            <a:stCxn id="398" idx="0"/>
            <a:endCxn id="397" idx="3"/>
          </p:cNvCxnSpPr>
          <p:nvPr/>
        </p:nvCxnSpPr>
        <p:spPr>
          <a:xfrm flipH="1" rot="5400000">
            <a:off x="4129314" y="3537667"/>
            <a:ext cx="111600" cy="1065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05" name="Google Shape;405;p30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IQOYA SERV/LINK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">
                <a:latin typeface="Open Sans Light"/>
                <a:ea typeface="Open Sans Light"/>
                <a:cs typeface="Open Sans Light"/>
                <a:sym typeface="Open Sans Light"/>
              </a:rPr>
              <a:t>THE RANGE</a:t>
            </a:r>
            <a:endParaRPr b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" name="Google Shape;410;p31"/>
          <p:cNvCxnSpPr/>
          <p:nvPr/>
        </p:nvCxnSpPr>
        <p:spPr>
          <a:xfrm>
            <a:off x="4782025" y="1000250"/>
            <a:ext cx="1800" cy="2973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1" name="Google Shape;411;p31"/>
          <p:cNvCxnSpPr/>
          <p:nvPr/>
        </p:nvCxnSpPr>
        <p:spPr>
          <a:xfrm>
            <a:off x="5044913" y="953200"/>
            <a:ext cx="1800" cy="2973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2" name="Google Shape;412;p31"/>
          <p:cNvCxnSpPr/>
          <p:nvPr/>
        </p:nvCxnSpPr>
        <p:spPr>
          <a:xfrm>
            <a:off x="6637575" y="999050"/>
            <a:ext cx="1800" cy="2973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31"/>
          <p:cNvCxnSpPr/>
          <p:nvPr/>
        </p:nvCxnSpPr>
        <p:spPr>
          <a:xfrm>
            <a:off x="6903013" y="999050"/>
            <a:ext cx="1800" cy="2973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31"/>
          <p:cNvCxnSpPr/>
          <p:nvPr/>
        </p:nvCxnSpPr>
        <p:spPr>
          <a:xfrm>
            <a:off x="8762000" y="999050"/>
            <a:ext cx="1800" cy="2973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5" name="Google Shape;415;p31"/>
          <p:cNvSpPr/>
          <p:nvPr/>
        </p:nvSpPr>
        <p:spPr>
          <a:xfrm>
            <a:off x="4683050" y="3853350"/>
            <a:ext cx="4080600" cy="119400"/>
          </a:xfrm>
          <a:prstGeom prst="homePlate">
            <a:avLst>
              <a:gd fmla="val 50000" name="adj"/>
            </a:avLst>
          </a:prstGeom>
          <a:solidFill>
            <a:srgbClr val="70BAD9"/>
          </a:solidFill>
          <a:ln>
            <a:noFill/>
          </a:ln>
        </p:spPr>
        <p:txBody>
          <a:bodyPr anchorCtr="0" anchor="ctr" bIns="91425" lIns="198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licences for additional channels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31"/>
          <p:cNvSpPr txBox="1"/>
          <p:nvPr/>
        </p:nvSpPr>
        <p:spPr>
          <a:xfrm>
            <a:off x="4512851" y="525778"/>
            <a:ext cx="424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Number of I/O channels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31"/>
          <p:cNvSpPr/>
          <p:nvPr/>
        </p:nvSpPr>
        <p:spPr>
          <a:xfrm>
            <a:off x="4683050" y="2442400"/>
            <a:ext cx="1955400" cy="119400"/>
          </a:xfrm>
          <a:prstGeom prst="homePlate">
            <a:avLst>
              <a:gd fmla="val 50000" name="adj"/>
            </a:avLst>
          </a:prstGeom>
          <a:solidFill>
            <a:srgbClr val="70BAD9"/>
          </a:solidFill>
          <a:ln>
            <a:noFill/>
          </a:ln>
        </p:spPr>
        <p:txBody>
          <a:bodyPr anchorCtr="0" anchor="ctr" bIns="91425" lIns="198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licences for additional channels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" name="Google Shape;418;p31"/>
          <p:cNvSpPr/>
          <p:nvPr/>
        </p:nvSpPr>
        <p:spPr>
          <a:xfrm>
            <a:off x="4683050" y="2588400"/>
            <a:ext cx="1955400" cy="119400"/>
          </a:xfrm>
          <a:prstGeom prst="homePlate">
            <a:avLst>
              <a:gd fmla="val 50000" name="adj"/>
            </a:avLst>
          </a:prstGeom>
          <a:solidFill>
            <a:srgbClr val="70BAD9"/>
          </a:solidFill>
          <a:ln>
            <a:noFill/>
          </a:ln>
        </p:spPr>
        <p:txBody>
          <a:bodyPr anchorCtr="0" anchor="ctr" bIns="91425" lIns="198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licences for additional channels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31"/>
          <p:cNvSpPr txBox="1"/>
          <p:nvPr/>
        </p:nvSpPr>
        <p:spPr>
          <a:xfrm>
            <a:off x="237975" y="376175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1"/>
          <p:cNvSpPr txBox="1"/>
          <p:nvPr>
            <p:ph type="title"/>
          </p:nvPr>
        </p:nvSpPr>
        <p:spPr>
          <a:xfrm>
            <a:off x="348600" y="163400"/>
            <a:ext cx="4790100" cy="6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IQOYA SERV/LINK Range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421" name="Google Shape;421;p31" title="IQOYA SERVLINK - face avant.png"/>
          <p:cNvPicPr preferRelativeResize="0"/>
          <p:nvPr/>
        </p:nvPicPr>
        <p:blipFill rotWithShape="1">
          <a:blip r:embed="rId3">
            <a:alphaModFix/>
          </a:blip>
          <a:srcRect b="43260" l="-242" r="-544" t="42702"/>
          <a:stretch/>
        </p:blipFill>
        <p:spPr>
          <a:xfrm>
            <a:off x="184481" y="1053875"/>
            <a:ext cx="4061302" cy="3770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p31"/>
          <p:cNvCxnSpPr/>
          <p:nvPr/>
        </p:nvCxnSpPr>
        <p:spPr>
          <a:xfrm>
            <a:off x="4273625" y="964450"/>
            <a:ext cx="4488300" cy="42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3" name="Google Shape;423;p31"/>
          <p:cNvSpPr txBox="1"/>
          <p:nvPr/>
        </p:nvSpPr>
        <p:spPr>
          <a:xfrm>
            <a:off x="4649700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24" name="Google Shape;424;p31"/>
          <p:cNvCxnSpPr>
            <a:stCxn id="423" idx="1"/>
          </p:cNvCxnSpPr>
          <p:nvPr/>
        </p:nvCxnSpPr>
        <p:spPr>
          <a:xfrm>
            <a:off x="4649700" y="86475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5" name="Google Shape;425;p31"/>
          <p:cNvCxnSpPr/>
          <p:nvPr/>
        </p:nvCxnSpPr>
        <p:spPr>
          <a:xfrm>
            <a:off x="4269903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31"/>
          <p:cNvCxnSpPr/>
          <p:nvPr/>
        </p:nvCxnSpPr>
        <p:spPr>
          <a:xfrm>
            <a:off x="8762025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7" name="Google Shape;427;p31"/>
          <p:cNvCxnSpPr/>
          <p:nvPr/>
        </p:nvCxnSpPr>
        <p:spPr>
          <a:xfrm>
            <a:off x="4780369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8" name="Google Shape;428;p31"/>
          <p:cNvCxnSpPr/>
          <p:nvPr/>
        </p:nvCxnSpPr>
        <p:spPr>
          <a:xfrm>
            <a:off x="5311256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31"/>
          <p:cNvCxnSpPr/>
          <p:nvPr/>
        </p:nvCxnSpPr>
        <p:spPr>
          <a:xfrm>
            <a:off x="6107588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31"/>
          <p:cNvCxnSpPr/>
          <p:nvPr/>
        </p:nvCxnSpPr>
        <p:spPr>
          <a:xfrm>
            <a:off x="6903919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31"/>
          <p:cNvCxnSpPr/>
          <p:nvPr/>
        </p:nvCxnSpPr>
        <p:spPr>
          <a:xfrm>
            <a:off x="7434806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31"/>
          <p:cNvCxnSpPr/>
          <p:nvPr/>
        </p:nvCxnSpPr>
        <p:spPr>
          <a:xfrm>
            <a:off x="7965694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3" name="Google Shape;433;p31"/>
          <p:cNvCxnSpPr/>
          <p:nvPr/>
        </p:nvCxnSpPr>
        <p:spPr>
          <a:xfrm>
            <a:off x="8496581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4" name="Google Shape;434;p31"/>
          <p:cNvSpPr/>
          <p:nvPr/>
        </p:nvSpPr>
        <p:spPr>
          <a:xfrm>
            <a:off x="4269900" y="1101950"/>
            <a:ext cx="5106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AES3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" name="Google Shape;435;p31"/>
          <p:cNvSpPr txBox="1"/>
          <p:nvPr/>
        </p:nvSpPr>
        <p:spPr>
          <a:xfrm>
            <a:off x="4930172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31"/>
          <p:cNvSpPr txBox="1"/>
          <p:nvPr/>
        </p:nvSpPr>
        <p:spPr>
          <a:xfrm>
            <a:off x="5994905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48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31"/>
          <p:cNvSpPr txBox="1"/>
          <p:nvPr/>
        </p:nvSpPr>
        <p:spPr>
          <a:xfrm>
            <a:off x="6513548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64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31"/>
          <p:cNvSpPr txBox="1"/>
          <p:nvPr/>
        </p:nvSpPr>
        <p:spPr>
          <a:xfrm>
            <a:off x="7583084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96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31"/>
          <p:cNvSpPr txBox="1"/>
          <p:nvPr/>
        </p:nvSpPr>
        <p:spPr>
          <a:xfrm>
            <a:off x="7054066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80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31"/>
          <p:cNvSpPr txBox="1"/>
          <p:nvPr/>
        </p:nvSpPr>
        <p:spPr>
          <a:xfrm>
            <a:off x="7848534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104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1" name="Google Shape;441;p31"/>
          <p:cNvSpPr txBox="1"/>
          <p:nvPr/>
        </p:nvSpPr>
        <p:spPr>
          <a:xfrm>
            <a:off x="8646938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128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2" name="Google Shape;442;p31"/>
          <p:cNvSpPr/>
          <p:nvPr/>
        </p:nvSpPr>
        <p:spPr>
          <a:xfrm>
            <a:off x="4269900" y="1247906"/>
            <a:ext cx="5106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Analog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3" name="Google Shape;443;p31"/>
          <p:cNvSpPr/>
          <p:nvPr/>
        </p:nvSpPr>
        <p:spPr>
          <a:xfrm>
            <a:off x="4269900" y="1772175"/>
            <a:ext cx="7758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AES3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4269900" y="1918141"/>
            <a:ext cx="7758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Analog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5" name="Google Shape;445;p31"/>
          <p:cNvSpPr txBox="1"/>
          <p:nvPr/>
        </p:nvSpPr>
        <p:spPr>
          <a:xfrm>
            <a:off x="200306" y="1359686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SERV/LINK 882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6" name="Google Shape;446;p31" title="IQOYA SERVLINK - face avant.png"/>
          <p:cNvPicPr preferRelativeResize="0"/>
          <p:nvPr/>
        </p:nvPicPr>
        <p:blipFill rotWithShape="1">
          <a:blip r:embed="rId3">
            <a:alphaModFix/>
          </a:blip>
          <a:srcRect b="43260" l="-242" r="-544" t="42702"/>
          <a:stretch/>
        </p:blipFill>
        <p:spPr>
          <a:xfrm>
            <a:off x="184481" y="1721538"/>
            <a:ext cx="4061302" cy="377027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1"/>
          <p:cNvSpPr txBox="1"/>
          <p:nvPr/>
        </p:nvSpPr>
        <p:spPr>
          <a:xfrm>
            <a:off x="200306" y="2019636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SERV/LINK 16162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8" name="Google Shape;448;p31" title="IQOYA SERVLINK - face avant.png"/>
          <p:cNvPicPr preferRelativeResize="0"/>
          <p:nvPr/>
        </p:nvPicPr>
        <p:blipFill rotWithShape="1">
          <a:blip r:embed="rId3">
            <a:alphaModFix/>
          </a:blip>
          <a:srcRect b="43260" l="-242" r="-544" t="42702"/>
          <a:stretch/>
        </p:blipFill>
        <p:spPr>
          <a:xfrm>
            <a:off x="184456" y="2389200"/>
            <a:ext cx="4061302" cy="37702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1"/>
          <p:cNvSpPr txBox="1"/>
          <p:nvPr/>
        </p:nvSpPr>
        <p:spPr>
          <a:xfrm>
            <a:off x="200281" y="2700595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SERV/LINK 88-AES67 or DANTE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0" name="Google Shape;450;p31" title="IQOYA SERVLINK - face avant.png"/>
          <p:cNvPicPr preferRelativeResize="0"/>
          <p:nvPr/>
        </p:nvPicPr>
        <p:blipFill rotWithShape="1">
          <a:blip r:embed="rId3">
            <a:alphaModFix/>
          </a:blip>
          <a:srcRect b="43260" l="-242" r="-544" t="42702"/>
          <a:stretch/>
        </p:blipFill>
        <p:spPr>
          <a:xfrm>
            <a:off x="184431" y="3056863"/>
            <a:ext cx="4061302" cy="37702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1"/>
          <p:cNvSpPr txBox="1"/>
          <p:nvPr/>
        </p:nvSpPr>
        <p:spPr>
          <a:xfrm>
            <a:off x="200256" y="3355278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SERV/LINK 7272-AES67 or DANTE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2" name="Google Shape;452;p31" title="IQOYA SERVLINK - face avant.png"/>
          <p:cNvPicPr preferRelativeResize="0"/>
          <p:nvPr/>
        </p:nvPicPr>
        <p:blipFill rotWithShape="1">
          <a:blip r:embed="rId3">
            <a:alphaModFix/>
          </a:blip>
          <a:srcRect b="43260" l="-242" r="-544" t="42702"/>
          <a:stretch/>
        </p:blipFill>
        <p:spPr>
          <a:xfrm>
            <a:off x="200306" y="3724525"/>
            <a:ext cx="4061302" cy="377027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1"/>
          <p:cNvSpPr txBox="1"/>
          <p:nvPr/>
        </p:nvSpPr>
        <p:spPr>
          <a:xfrm>
            <a:off x="216131" y="4030336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SERV/LINK 88-TC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54" name="Google Shape;454;p31"/>
          <p:cNvCxnSpPr/>
          <p:nvPr/>
        </p:nvCxnSpPr>
        <p:spPr>
          <a:xfrm>
            <a:off x="5045813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31"/>
          <p:cNvCxnSpPr/>
          <p:nvPr/>
        </p:nvCxnSpPr>
        <p:spPr>
          <a:xfrm>
            <a:off x="5576700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31"/>
          <p:cNvCxnSpPr/>
          <p:nvPr/>
        </p:nvCxnSpPr>
        <p:spPr>
          <a:xfrm>
            <a:off x="6373031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7" name="Google Shape;457;p31"/>
          <p:cNvCxnSpPr/>
          <p:nvPr/>
        </p:nvCxnSpPr>
        <p:spPr>
          <a:xfrm>
            <a:off x="7169363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Google Shape;458;p31"/>
          <p:cNvCxnSpPr/>
          <p:nvPr/>
        </p:nvCxnSpPr>
        <p:spPr>
          <a:xfrm>
            <a:off x="7700250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31"/>
          <p:cNvCxnSpPr/>
          <p:nvPr/>
        </p:nvCxnSpPr>
        <p:spPr>
          <a:xfrm>
            <a:off x="8231138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31"/>
          <p:cNvCxnSpPr/>
          <p:nvPr/>
        </p:nvCxnSpPr>
        <p:spPr>
          <a:xfrm>
            <a:off x="5842144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31"/>
          <p:cNvCxnSpPr/>
          <p:nvPr/>
        </p:nvCxnSpPr>
        <p:spPr>
          <a:xfrm>
            <a:off x="6638475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2" name="Google Shape;462;p31"/>
          <p:cNvSpPr txBox="1"/>
          <p:nvPr/>
        </p:nvSpPr>
        <p:spPr>
          <a:xfrm>
            <a:off x="5194318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3" name="Google Shape;463;p31"/>
          <p:cNvSpPr txBox="1"/>
          <p:nvPr/>
        </p:nvSpPr>
        <p:spPr>
          <a:xfrm>
            <a:off x="5462564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32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Google Shape;464;p31"/>
          <p:cNvSpPr txBox="1"/>
          <p:nvPr/>
        </p:nvSpPr>
        <p:spPr>
          <a:xfrm>
            <a:off x="5724653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40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5" name="Google Shape;465;p31"/>
          <p:cNvSpPr txBox="1"/>
          <p:nvPr/>
        </p:nvSpPr>
        <p:spPr>
          <a:xfrm>
            <a:off x="6257844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56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p31"/>
          <p:cNvSpPr txBox="1"/>
          <p:nvPr/>
        </p:nvSpPr>
        <p:spPr>
          <a:xfrm>
            <a:off x="6789920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72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7" name="Google Shape;467;p31"/>
          <p:cNvSpPr txBox="1"/>
          <p:nvPr/>
        </p:nvSpPr>
        <p:spPr>
          <a:xfrm>
            <a:off x="7318211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88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8" name="Google Shape;468;p31"/>
          <p:cNvSpPr txBox="1"/>
          <p:nvPr/>
        </p:nvSpPr>
        <p:spPr>
          <a:xfrm>
            <a:off x="8114723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112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9" name="Google Shape;469;p31"/>
          <p:cNvSpPr txBox="1"/>
          <p:nvPr/>
        </p:nvSpPr>
        <p:spPr>
          <a:xfrm>
            <a:off x="8380887" y="795450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120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31"/>
          <p:cNvSpPr/>
          <p:nvPr/>
        </p:nvSpPr>
        <p:spPr>
          <a:xfrm>
            <a:off x="4269900" y="2442400"/>
            <a:ext cx="5106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AES67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1" name="Google Shape;471;p31"/>
          <p:cNvSpPr/>
          <p:nvPr/>
        </p:nvSpPr>
        <p:spPr>
          <a:xfrm>
            <a:off x="4269900" y="2588371"/>
            <a:ext cx="5106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DANTE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2" name="Google Shape;472;p31"/>
          <p:cNvSpPr/>
          <p:nvPr/>
        </p:nvSpPr>
        <p:spPr>
          <a:xfrm>
            <a:off x="6820425" y="3112625"/>
            <a:ext cx="1939500" cy="119400"/>
          </a:xfrm>
          <a:prstGeom prst="homePlate">
            <a:avLst>
              <a:gd fmla="val 50000" name="adj"/>
            </a:avLst>
          </a:prstGeom>
          <a:solidFill>
            <a:srgbClr val="70BAD9"/>
          </a:solidFill>
          <a:ln>
            <a:noFill/>
          </a:ln>
        </p:spPr>
        <p:txBody>
          <a:bodyPr anchorCtr="0" anchor="ctr" bIns="91425" lIns="198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licences for additional channels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3" name="Google Shape;473;p31"/>
          <p:cNvSpPr/>
          <p:nvPr/>
        </p:nvSpPr>
        <p:spPr>
          <a:xfrm>
            <a:off x="6820425" y="3258625"/>
            <a:ext cx="1939500" cy="119400"/>
          </a:xfrm>
          <a:prstGeom prst="homePlate">
            <a:avLst>
              <a:gd fmla="val 50000" name="adj"/>
            </a:avLst>
          </a:prstGeom>
          <a:solidFill>
            <a:srgbClr val="70BAD9"/>
          </a:solidFill>
          <a:ln>
            <a:noFill/>
          </a:ln>
        </p:spPr>
        <p:txBody>
          <a:bodyPr anchorCtr="0" anchor="ctr" bIns="91425" lIns="198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licences for additional channels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4" name="Google Shape;474;p31"/>
          <p:cNvSpPr/>
          <p:nvPr/>
        </p:nvSpPr>
        <p:spPr>
          <a:xfrm>
            <a:off x="4273675" y="3112625"/>
            <a:ext cx="26304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AES67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5" name="Google Shape;475;p31"/>
          <p:cNvSpPr/>
          <p:nvPr/>
        </p:nvSpPr>
        <p:spPr>
          <a:xfrm>
            <a:off x="4273675" y="3258598"/>
            <a:ext cx="26304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DANTE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6" name="Google Shape;476;p31"/>
          <p:cNvSpPr/>
          <p:nvPr/>
        </p:nvSpPr>
        <p:spPr>
          <a:xfrm>
            <a:off x="4273675" y="3853325"/>
            <a:ext cx="5106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TC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32" title="Digigram IQOYA SERV LINK - Back.png"/>
          <p:cNvPicPr preferRelativeResize="0"/>
          <p:nvPr/>
        </p:nvPicPr>
        <p:blipFill rotWithShape="1">
          <a:blip r:embed="rId3">
            <a:alphaModFix/>
          </a:blip>
          <a:srcRect b="22407" l="8546" r="8246" t="57487"/>
          <a:stretch/>
        </p:blipFill>
        <p:spPr>
          <a:xfrm>
            <a:off x="1668700" y="2304450"/>
            <a:ext cx="6112374" cy="61875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2"/>
          <p:cNvSpPr txBox="1"/>
          <p:nvPr>
            <p:ph type="title"/>
          </p:nvPr>
        </p:nvSpPr>
        <p:spPr>
          <a:xfrm>
            <a:off x="348600" y="315800"/>
            <a:ext cx="84468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SERV/LINK main characteristics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483" name="Google Shape;483;p32"/>
          <p:cNvSpPr/>
          <p:nvPr/>
        </p:nvSpPr>
        <p:spPr>
          <a:xfrm>
            <a:off x="6962850" y="22598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4" name="Google Shape;484;p32"/>
          <p:cNvSpPr/>
          <p:nvPr/>
        </p:nvSpPr>
        <p:spPr>
          <a:xfrm>
            <a:off x="1665124" y="2259900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5" name="Google Shape;485;p32"/>
          <p:cNvSpPr/>
          <p:nvPr/>
        </p:nvSpPr>
        <p:spPr>
          <a:xfrm>
            <a:off x="5506100" y="28163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6" name="Google Shape;486;p32"/>
          <p:cNvSpPr/>
          <p:nvPr/>
        </p:nvSpPr>
        <p:spPr>
          <a:xfrm>
            <a:off x="4865600" y="22598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7" name="Google Shape;487;p32"/>
          <p:cNvSpPr/>
          <p:nvPr/>
        </p:nvSpPr>
        <p:spPr>
          <a:xfrm>
            <a:off x="3565446" y="22598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8" name="Google Shape;488;p32"/>
          <p:cNvSpPr/>
          <p:nvPr/>
        </p:nvSpPr>
        <p:spPr>
          <a:xfrm>
            <a:off x="3753225" y="28163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9" name="Google Shape;489;p32"/>
          <p:cNvCxnSpPr>
            <a:stCxn id="484" idx="0"/>
            <a:endCxn id="490" idx="3"/>
          </p:cNvCxnSpPr>
          <p:nvPr/>
        </p:nvCxnSpPr>
        <p:spPr>
          <a:xfrm flipH="1" rot="5400000">
            <a:off x="1406824" y="1948200"/>
            <a:ext cx="315900" cy="3075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0" name="Google Shape;490;p32"/>
          <p:cNvSpPr txBox="1"/>
          <p:nvPr/>
        </p:nvSpPr>
        <p:spPr>
          <a:xfrm>
            <a:off x="-418875" y="1782314"/>
            <a:ext cx="183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1U Rack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1" name="Google Shape;491;p32"/>
          <p:cNvCxnSpPr>
            <a:stCxn id="487" idx="0"/>
            <a:endCxn id="492" idx="3"/>
          </p:cNvCxnSpPr>
          <p:nvPr/>
        </p:nvCxnSpPr>
        <p:spPr>
          <a:xfrm flipH="1" rot="5400000">
            <a:off x="3308796" y="1949847"/>
            <a:ext cx="455100" cy="1650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2" name="Google Shape;492;p32"/>
          <p:cNvSpPr txBox="1"/>
          <p:nvPr/>
        </p:nvSpPr>
        <p:spPr>
          <a:xfrm>
            <a:off x="1769275" y="1504650"/>
            <a:ext cx="1684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2 network ports for WAN streaming and/or control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3" name="Google Shape;493;p32"/>
          <p:cNvCxnSpPr>
            <a:stCxn id="483" idx="0"/>
            <a:endCxn id="494" idx="1"/>
          </p:cNvCxnSpPr>
          <p:nvPr/>
        </p:nvCxnSpPr>
        <p:spPr>
          <a:xfrm rot="-5400000">
            <a:off x="6850350" y="2040597"/>
            <a:ext cx="385200" cy="534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4" name="Google Shape;494;p32"/>
          <p:cNvSpPr txBox="1"/>
          <p:nvPr/>
        </p:nvSpPr>
        <p:spPr>
          <a:xfrm>
            <a:off x="7069650" y="1713025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Optional</a:t>
            </a: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 GPIOs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5" name="Google Shape;495;p32"/>
          <p:cNvSpPr txBox="1"/>
          <p:nvPr/>
        </p:nvSpPr>
        <p:spPr>
          <a:xfrm>
            <a:off x="3957650" y="3228475"/>
            <a:ext cx="162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Additional network ports for local AoIP channels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6" name="Google Shape;496;p32"/>
          <p:cNvCxnSpPr>
            <a:stCxn id="488" idx="4"/>
            <a:endCxn id="495" idx="1"/>
          </p:cNvCxnSpPr>
          <p:nvPr/>
        </p:nvCxnSpPr>
        <p:spPr>
          <a:xfrm flipH="1" rot="-5400000">
            <a:off x="3614025" y="3115797"/>
            <a:ext cx="536100" cy="1509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7" name="Google Shape;497;p32"/>
          <p:cNvSpPr txBox="1"/>
          <p:nvPr/>
        </p:nvSpPr>
        <p:spPr>
          <a:xfrm>
            <a:off x="5802575" y="2993650"/>
            <a:ext cx="259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Analog and AES3 audio connectivity via XLR connectors on breakout cables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8" name="Google Shape;498;p32"/>
          <p:cNvCxnSpPr>
            <a:stCxn id="485" idx="4"/>
            <a:endCxn id="497" idx="1"/>
          </p:cNvCxnSpPr>
          <p:nvPr/>
        </p:nvCxnSpPr>
        <p:spPr>
          <a:xfrm flipH="1" rot="-5400000">
            <a:off x="5530400" y="2952297"/>
            <a:ext cx="301200" cy="2430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9" name="Google Shape;499;p32"/>
          <p:cNvCxnSpPr>
            <a:stCxn id="486" idx="0"/>
            <a:endCxn id="500" idx="1"/>
          </p:cNvCxnSpPr>
          <p:nvPr/>
        </p:nvCxnSpPr>
        <p:spPr>
          <a:xfrm rot="-5400000">
            <a:off x="4773050" y="1999347"/>
            <a:ext cx="406500" cy="1146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p32"/>
          <p:cNvSpPr txBox="1"/>
          <p:nvPr/>
        </p:nvSpPr>
        <p:spPr>
          <a:xfrm>
            <a:off x="5033512" y="1553359"/>
            <a:ext cx="1521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From 8 to 128 audio I/Os, depending on audio connectivity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p32"/>
          <p:cNvSpPr/>
          <p:nvPr/>
        </p:nvSpPr>
        <p:spPr>
          <a:xfrm>
            <a:off x="2154074" y="2816400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02" name="Google Shape;502;p32"/>
          <p:cNvCxnSpPr>
            <a:stCxn id="501" idx="4"/>
            <a:endCxn id="503" idx="3"/>
          </p:cNvCxnSpPr>
          <p:nvPr/>
        </p:nvCxnSpPr>
        <p:spPr>
          <a:xfrm rot="5400000">
            <a:off x="1986674" y="2890200"/>
            <a:ext cx="187800" cy="2538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3" name="Google Shape;503;p32"/>
          <p:cNvSpPr txBox="1"/>
          <p:nvPr/>
        </p:nvSpPr>
        <p:spPr>
          <a:xfrm>
            <a:off x="47425" y="2880125"/>
            <a:ext cx="190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2 hot swappable redundant universal power supply units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4" name="Google Shape;504;p32"/>
          <p:cNvSpPr txBox="1"/>
          <p:nvPr/>
        </p:nvSpPr>
        <p:spPr>
          <a:xfrm>
            <a:off x="348600" y="790689"/>
            <a:ext cx="7738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3A81B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Can be use either for programs distribution or live remotes</a:t>
            </a:r>
            <a:endParaRPr sz="1700">
              <a:solidFill>
                <a:srgbClr val="3A81B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3"/>
          <p:cNvSpPr txBox="1"/>
          <p:nvPr>
            <p:ph type="title"/>
          </p:nvPr>
        </p:nvSpPr>
        <p:spPr>
          <a:xfrm>
            <a:off x="348600" y="315800"/>
            <a:ext cx="84468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Zoom on back panels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441585" y="1357819"/>
            <a:ext cx="191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SERV/LINK 882</a:t>
            </a:r>
            <a:endParaRPr sz="900">
              <a:solidFill>
                <a:srgbClr val="213C6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11" name="Google Shape;511;p33"/>
          <p:cNvSpPr txBox="1"/>
          <p:nvPr/>
        </p:nvSpPr>
        <p:spPr>
          <a:xfrm>
            <a:off x="1041885" y="2646800"/>
            <a:ext cx="13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SERV/LINK 16162</a:t>
            </a:r>
            <a:endParaRPr sz="9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12" name="Google Shape;512;p33"/>
          <p:cNvSpPr txBox="1"/>
          <p:nvPr/>
        </p:nvSpPr>
        <p:spPr>
          <a:xfrm>
            <a:off x="441575" y="3814450"/>
            <a:ext cx="191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SERV/LINK Hardware options</a:t>
            </a:r>
            <a:endParaRPr sz="9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13" name="Google Shape;513;p33" title="IQOYA_SERV/LINK_16162_Face-arrière.png"/>
          <p:cNvPicPr preferRelativeResize="0"/>
          <p:nvPr/>
        </p:nvPicPr>
        <p:blipFill rotWithShape="1">
          <a:blip r:embed="rId3">
            <a:alphaModFix/>
          </a:blip>
          <a:srcRect b="41028" l="0" r="0" t="41340"/>
          <a:stretch/>
        </p:blipFill>
        <p:spPr>
          <a:xfrm rot="60001">
            <a:off x="2409628" y="2452511"/>
            <a:ext cx="6164221" cy="72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3" title="IQOYA_SERV/LINK_option_12_RS323_12_GPIO_Face-arrière.png"/>
          <p:cNvPicPr preferRelativeResize="0"/>
          <p:nvPr/>
        </p:nvPicPr>
        <p:blipFill rotWithShape="1">
          <a:blip r:embed="rId4">
            <a:alphaModFix/>
          </a:blip>
          <a:srcRect b="40884" l="0" r="0" t="42414"/>
          <a:stretch/>
        </p:blipFill>
        <p:spPr>
          <a:xfrm>
            <a:off x="2254263" y="3667476"/>
            <a:ext cx="6201477" cy="69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3" title="IQOYA_SERV/LINK_882_Face-arrière.png"/>
          <p:cNvPicPr preferRelativeResize="0"/>
          <p:nvPr/>
        </p:nvPicPr>
        <p:blipFill rotWithShape="1">
          <a:blip r:embed="rId5">
            <a:alphaModFix/>
          </a:blip>
          <a:srcRect b="41575" l="0" r="0" t="41184"/>
          <a:stretch/>
        </p:blipFill>
        <p:spPr>
          <a:xfrm rot="60001">
            <a:off x="2260610" y="1210615"/>
            <a:ext cx="6246005" cy="71774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3"/>
          <p:cNvSpPr/>
          <p:nvPr/>
        </p:nvSpPr>
        <p:spPr>
          <a:xfrm>
            <a:off x="3059349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17" name="Google Shape;517;p33"/>
          <p:cNvCxnSpPr>
            <a:stCxn id="516" idx="4"/>
            <a:endCxn id="518" idx="3"/>
          </p:cNvCxnSpPr>
          <p:nvPr/>
        </p:nvCxnSpPr>
        <p:spPr>
          <a:xfrm rot="5400000">
            <a:off x="2794899" y="1660069"/>
            <a:ext cx="76800" cy="5589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8" name="Google Shape;518;p33"/>
          <p:cNvSpPr txBox="1"/>
          <p:nvPr/>
        </p:nvSpPr>
        <p:spPr>
          <a:xfrm>
            <a:off x="723850" y="1923997"/>
            <a:ext cx="1830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Hot-swappable redundant PSU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9" name="Google Shape;519;p33"/>
          <p:cNvSpPr/>
          <p:nvPr/>
        </p:nvSpPr>
        <p:spPr>
          <a:xfrm>
            <a:off x="4405199" y="12179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0" name="Google Shape;520;p33"/>
          <p:cNvSpPr/>
          <p:nvPr/>
        </p:nvSpPr>
        <p:spPr>
          <a:xfrm>
            <a:off x="4016973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1" name="Google Shape;521;p33"/>
          <p:cNvSpPr/>
          <p:nvPr/>
        </p:nvSpPr>
        <p:spPr>
          <a:xfrm>
            <a:off x="5301599" y="17943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2" name="Google Shape;522;p33"/>
          <p:cNvSpPr/>
          <p:nvPr/>
        </p:nvSpPr>
        <p:spPr>
          <a:xfrm>
            <a:off x="6019824" y="12179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23" name="Google Shape;523;p33"/>
          <p:cNvCxnSpPr>
            <a:stCxn id="520" idx="4"/>
            <a:endCxn id="524" idx="1"/>
          </p:cNvCxnSpPr>
          <p:nvPr/>
        </p:nvCxnSpPr>
        <p:spPr>
          <a:xfrm flipH="1" rot="-5400000">
            <a:off x="4147923" y="1823569"/>
            <a:ext cx="76800" cy="2319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4" name="Google Shape;524;p33"/>
          <p:cNvSpPr txBox="1"/>
          <p:nvPr/>
        </p:nvSpPr>
        <p:spPr>
          <a:xfrm>
            <a:off x="4302227" y="1923997"/>
            <a:ext cx="960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Reset PSU alarm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25" name="Google Shape;525;p33"/>
          <p:cNvCxnSpPr>
            <a:stCxn id="521" idx="4"/>
            <a:endCxn id="526" idx="1"/>
          </p:cNvCxnSpPr>
          <p:nvPr/>
        </p:nvCxnSpPr>
        <p:spPr>
          <a:xfrm flipH="1" rot="-5400000">
            <a:off x="5362499" y="1893619"/>
            <a:ext cx="76800" cy="918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6" name="Google Shape;526;p33"/>
          <p:cNvSpPr txBox="1"/>
          <p:nvPr/>
        </p:nvSpPr>
        <p:spPr>
          <a:xfrm>
            <a:off x="5446874" y="1923997"/>
            <a:ext cx="6636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Audio I/Os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7" name="Google Shape;527;p33"/>
          <p:cNvSpPr txBox="1"/>
          <p:nvPr/>
        </p:nvSpPr>
        <p:spPr>
          <a:xfrm>
            <a:off x="3302925" y="968825"/>
            <a:ext cx="1041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 RJ-45 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10/100/1000 Ethernet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28" name="Google Shape;528;p33"/>
          <p:cNvCxnSpPr>
            <a:stCxn id="519" idx="0"/>
            <a:endCxn id="527" idx="3"/>
          </p:cNvCxnSpPr>
          <p:nvPr/>
        </p:nvCxnSpPr>
        <p:spPr>
          <a:xfrm flipH="1" rot="5400000">
            <a:off x="4331099" y="1090419"/>
            <a:ext cx="141300" cy="1137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9" name="Google Shape;529;p33"/>
          <p:cNvSpPr txBox="1"/>
          <p:nvPr/>
        </p:nvSpPr>
        <p:spPr>
          <a:xfrm>
            <a:off x="6131875" y="1022676"/>
            <a:ext cx="1292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Optional serial ports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30" name="Google Shape;530;p33"/>
          <p:cNvCxnSpPr>
            <a:stCxn id="522" idx="0"/>
            <a:endCxn id="529" idx="1"/>
          </p:cNvCxnSpPr>
          <p:nvPr/>
        </p:nvCxnSpPr>
        <p:spPr>
          <a:xfrm rot="-5400000">
            <a:off x="6031974" y="1117869"/>
            <a:ext cx="141300" cy="588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1" name="Google Shape;531;p33"/>
          <p:cNvSpPr txBox="1"/>
          <p:nvPr/>
        </p:nvSpPr>
        <p:spPr>
          <a:xfrm>
            <a:off x="5905550" y="4352750"/>
            <a:ext cx="14535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GPIOs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2" name="Google Shape;532;p33"/>
          <p:cNvSpPr/>
          <p:nvPr/>
        </p:nvSpPr>
        <p:spPr>
          <a:xfrm>
            <a:off x="7418362" y="4192899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33" name="Google Shape;533;p33"/>
          <p:cNvCxnSpPr>
            <a:stCxn id="532" idx="4"/>
            <a:endCxn id="531" idx="3"/>
          </p:cNvCxnSpPr>
          <p:nvPr/>
        </p:nvCxnSpPr>
        <p:spPr>
          <a:xfrm rot="5400000">
            <a:off x="7361962" y="4296699"/>
            <a:ext cx="106800" cy="1128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4" name="Google Shape;534;p33"/>
          <p:cNvSpPr/>
          <p:nvPr/>
        </p:nvSpPr>
        <p:spPr>
          <a:xfrm>
            <a:off x="6338114" y="3646729"/>
            <a:ext cx="106800" cy="106800"/>
          </a:xfrm>
          <a:prstGeom prst="ellipse">
            <a:avLst/>
          </a:prstGeom>
          <a:solidFill>
            <a:srgbClr val="336699"/>
          </a:solidFill>
          <a:ln cap="flat" cmpd="sng" w="6300">
            <a:solidFill>
              <a:srgbClr val="336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5" name="Google Shape;535;p33"/>
          <p:cNvSpPr txBox="1"/>
          <p:nvPr/>
        </p:nvSpPr>
        <p:spPr>
          <a:xfrm>
            <a:off x="4999225" y="3481325"/>
            <a:ext cx="11676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Optional serial ports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36" name="Google Shape;536;p33"/>
          <p:cNvCxnSpPr>
            <a:stCxn id="534" idx="0"/>
            <a:endCxn id="535" idx="3"/>
          </p:cNvCxnSpPr>
          <p:nvPr/>
        </p:nvCxnSpPr>
        <p:spPr>
          <a:xfrm flipH="1" rot="5400000">
            <a:off x="6223364" y="3478579"/>
            <a:ext cx="111600" cy="224700"/>
          </a:xfrm>
          <a:prstGeom prst="bentConnector2">
            <a:avLst/>
          </a:prstGeom>
          <a:noFill/>
          <a:ln cap="flat" cmpd="sng" w="9525">
            <a:solidFill>
              <a:srgbClr val="3366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4"/>
          <p:cNvSpPr txBox="1"/>
          <p:nvPr>
            <p:ph type="title"/>
          </p:nvPr>
        </p:nvSpPr>
        <p:spPr>
          <a:xfrm>
            <a:off x="348600" y="315800"/>
            <a:ext cx="84468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Zoom on back panels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542" name="Google Shape;542;p34"/>
          <p:cNvSpPr txBox="1"/>
          <p:nvPr/>
        </p:nvSpPr>
        <p:spPr>
          <a:xfrm>
            <a:off x="441585" y="1815019"/>
            <a:ext cx="1918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SERV/LINK-AES67 or -DANTE</a:t>
            </a:r>
            <a:endParaRPr sz="900">
              <a:solidFill>
                <a:srgbClr val="213C6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43" name="Google Shape;543;p34"/>
          <p:cNvSpPr txBox="1"/>
          <p:nvPr/>
        </p:nvSpPr>
        <p:spPr>
          <a:xfrm>
            <a:off x="1041885" y="3104000"/>
            <a:ext cx="1318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213C6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SERV/LINK-TC</a:t>
            </a:r>
            <a:endParaRPr sz="9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544" name="Google Shape;544;p34" title="IQOYA_SERV/LINK_AES67-DANTE_Face-arrière.png"/>
          <p:cNvPicPr preferRelativeResize="0"/>
          <p:nvPr/>
        </p:nvPicPr>
        <p:blipFill rotWithShape="1">
          <a:blip r:embed="rId3">
            <a:alphaModFix/>
          </a:blip>
          <a:srcRect b="41380" l="0" r="0" t="41379"/>
          <a:stretch/>
        </p:blipFill>
        <p:spPr>
          <a:xfrm rot="60001">
            <a:off x="2260610" y="1667815"/>
            <a:ext cx="6246005" cy="71774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4"/>
          <p:cNvSpPr/>
          <p:nvPr/>
        </p:nvSpPr>
        <p:spPr>
          <a:xfrm>
            <a:off x="3059349" y="22515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46" name="Google Shape;546;p34"/>
          <p:cNvCxnSpPr>
            <a:stCxn id="545" idx="4"/>
            <a:endCxn id="547" idx="3"/>
          </p:cNvCxnSpPr>
          <p:nvPr/>
        </p:nvCxnSpPr>
        <p:spPr>
          <a:xfrm rot="5400000">
            <a:off x="2794899" y="2117269"/>
            <a:ext cx="76800" cy="5589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7" name="Google Shape;547;p34"/>
          <p:cNvSpPr txBox="1"/>
          <p:nvPr/>
        </p:nvSpPr>
        <p:spPr>
          <a:xfrm>
            <a:off x="723850" y="2381197"/>
            <a:ext cx="1830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Hot-swappable redundant PSU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8" name="Google Shape;548;p34"/>
          <p:cNvSpPr/>
          <p:nvPr/>
        </p:nvSpPr>
        <p:spPr>
          <a:xfrm>
            <a:off x="4282790" y="16751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9" name="Google Shape;549;p34"/>
          <p:cNvSpPr/>
          <p:nvPr/>
        </p:nvSpPr>
        <p:spPr>
          <a:xfrm>
            <a:off x="3940773" y="22515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0" name="Google Shape;550;p34"/>
          <p:cNvSpPr/>
          <p:nvPr/>
        </p:nvSpPr>
        <p:spPr>
          <a:xfrm>
            <a:off x="6901799" y="22515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1" name="Google Shape;551;p34"/>
          <p:cNvSpPr/>
          <p:nvPr/>
        </p:nvSpPr>
        <p:spPr>
          <a:xfrm>
            <a:off x="5486424" y="1675119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52" name="Google Shape;552;p34"/>
          <p:cNvCxnSpPr>
            <a:stCxn id="549" idx="4"/>
            <a:endCxn id="553" idx="3"/>
          </p:cNvCxnSpPr>
          <p:nvPr/>
        </p:nvCxnSpPr>
        <p:spPr>
          <a:xfrm rot="5400000">
            <a:off x="3940023" y="2380969"/>
            <a:ext cx="76800" cy="315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3" name="Google Shape;553;p34"/>
          <p:cNvSpPr txBox="1"/>
          <p:nvPr/>
        </p:nvSpPr>
        <p:spPr>
          <a:xfrm>
            <a:off x="3177450" y="2381200"/>
            <a:ext cx="7851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Reset PSU alarm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54" name="Google Shape;554;p34"/>
          <p:cNvCxnSpPr>
            <a:stCxn id="550" idx="4"/>
            <a:endCxn id="555" idx="1"/>
          </p:cNvCxnSpPr>
          <p:nvPr/>
        </p:nvCxnSpPr>
        <p:spPr>
          <a:xfrm flipH="1" rot="-5400000">
            <a:off x="6962699" y="2350819"/>
            <a:ext cx="76800" cy="918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5" name="Google Shape;555;p34"/>
          <p:cNvSpPr txBox="1"/>
          <p:nvPr/>
        </p:nvSpPr>
        <p:spPr>
          <a:xfrm>
            <a:off x="7047076" y="2381200"/>
            <a:ext cx="1071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Optional GPIOs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6" name="Google Shape;556;p34"/>
          <p:cNvSpPr txBox="1"/>
          <p:nvPr/>
        </p:nvSpPr>
        <p:spPr>
          <a:xfrm>
            <a:off x="2845378" y="1425756"/>
            <a:ext cx="1362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 RJ45 ports for streaming and/or control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57" name="Google Shape;557;p34"/>
          <p:cNvCxnSpPr>
            <a:stCxn id="548" idx="0"/>
            <a:endCxn id="556" idx="3"/>
          </p:cNvCxnSpPr>
          <p:nvPr/>
        </p:nvCxnSpPr>
        <p:spPr>
          <a:xfrm flipH="1" rot="5400000">
            <a:off x="4201340" y="1540269"/>
            <a:ext cx="141600" cy="1281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8" name="Google Shape;558;p34"/>
          <p:cNvSpPr txBox="1"/>
          <p:nvPr/>
        </p:nvSpPr>
        <p:spPr>
          <a:xfrm>
            <a:off x="5598475" y="1425756"/>
            <a:ext cx="1292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Optional serial ports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59" name="Google Shape;559;p34"/>
          <p:cNvCxnSpPr>
            <a:stCxn id="551" idx="0"/>
            <a:endCxn id="558" idx="1"/>
          </p:cNvCxnSpPr>
          <p:nvPr/>
        </p:nvCxnSpPr>
        <p:spPr>
          <a:xfrm rot="-5400000">
            <a:off x="5471424" y="1547919"/>
            <a:ext cx="195600" cy="588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60" name="Google Shape;56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8175" y="2971700"/>
            <a:ext cx="5709650" cy="5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/>
          <p:nvPr/>
        </p:nvSpPr>
        <p:spPr>
          <a:xfrm>
            <a:off x="4822194" y="2251532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2" name="Google Shape;562;p34"/>
          <p:cNvSpPr txBox="1"/>
          <p:nvPr/>
        </p:nvSpPr>
        <p:spPr>
          <a:xfrm>
            <a:off x="4955697" y="2381200"/>
            <a:ext cx="153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 RJ45 AES67 or DANTE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63" name="Google Shape;563;p34"/>
          <p:cNvCxnSpPr>
            <a:stCxn id="561" idx="4"/>
            <a:endCxn id="562" idx="1"/>
          </p:cNvCxnSpPr>
          <p:nvPr/>
        </p:nvCxnSpPr>
        <p:spPr>
          <a:xfrm flipH="1" rot="-5400000">
            <a:off x="4877244" y="2356682"/>
            <a:ext cx="76800" cy="801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5"/>
          <p:cNvSpPr txBox="1"/>
          <p:nvPr/>
        </p:nvSpPr>
        <p:spPr>
          <a:xfrm>
            <a:off x="281750" y="1733300"/>
            <a:ext cx="40716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IQOYA TALK</a:t>
            </a:r>
            <a:endParaRPr b="1" sz="4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4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Simply Powerful</a:t>
            </a:r>
            <a:endParaRPr b="1" sz="4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9" name="Google Shape;5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275" y="459400"/>
            <a:ext cx="4485850" cy="3549429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36" title="IQOYA_TALK_front-face-antenas-V2-H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6596" y="1204125"/>
            <a:ext cx="3202495" cy="34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6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"/>
              <a:t>TALK main characteristics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577" name="Google Shape;577;p36"/>
          <p:cNvSpPr/>
          <p:nvPr/>
        </p:nvSpPr>
        <p:spPr>
          <a:xfrm>
            <a:off x="3435473" y="2575822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8" name="Google Shape;578;p36"/>
          <p:cNvSpPr/>
          <p:nvPr/>
        </p:nvSpPr>
        <p:spPr>
          <a:xfrm>
            <a:off x="3817001" y="2376800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79" name="Google Shape;579;p36"/>
          <p:cNvCxnSpPr>
            <a:stCxn id="577" idx="0"/>
            <a:endCxn id="580" idx="3"/>
          </p:cNvCxnSpPr>
          <p:nvPr/>
        </p:nvCxnSpPr>
        <p:spPr>
          <a:xfrm flipH="1" rot="5400000">
            <a:off x="3177173" y="2264122"/>
            <a:ext cx="315900" cy="3075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0" name="Google Shape;580;p36"/>
          <p:cNvSpPr txBox="1"/>
          <p:nvPr/>
        </p:nvSpPr>
        <p:spPr>
          <a:xfrm>
            <a:off x="1351473" y="2098236"/>
            <a:ext cx="183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Intuitive interface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81" name="Google Shape;581;p36"/>
          <p:cNvCxnSpPr>
            <a:stCxn id="578" idx="0"/>
            <a:endCxn id="582" idx="3"/>
          </p:cNvCxnSpPr>
          <p:nvPr/>
        </p:nvCxnSpPr>
        <p:spPr>
          <a:xfrm flipH="1" rot="5400000">
            <a:off x="3491051" y="1997450"/>
            <a:ext cx="593700" cy="1650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2" name="Google Shape;582;p36"/>
          <p:cNvSpPr txBox="1"/>
          <p:nvPr/>
        </p:nvSpPr>
        <p:spPr>
          <a:xfrm>
            <a:off x="2020830" y="1621553"/>
            <a:ext cx="1684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Portable IP audio codec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3" name="Google Shape;583;p36"/>
          <p:cNvSpPr txBox="1"/>
          <p:nvPr/>
        </p:nvSpPr>
        <p:spPr>
          <a:xfrm>
            <a:off x="348600" y="790700"/>
            <a:ext cx="7738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3A81B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Dedicated to live remote broadcasting for Radio &amp; TV</a:t>
            </a:r>
            <a:endParaRPr sz="1700">
              <a:solidFill>
                <a:srgbClr val="3A81B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84" name="Google Shape;584;p36"/>
          <p:cNvSpPr/>
          <p:nvPr/>
        </p:nvSpPr>
        <p:spPr>
          <a:xfrm>
            <a:off x="3018266" y="2970075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85" name="Google Shape;585;p36"/>
          <p:cNvCxnSpPr>
            <a:stCxn id="584" idx="0"/>
            <a:endCxn id="586" idx="3"/>
          </p:cNvCxnSpPr>
          <p:nvPr/>
        </p:nvCxnSpPr>
        <p:spPr>
          <a:xfrm flipH="1" rot="5400000">
            <a:off x="2794616" y="2693025"/>
            <a:ext cx="246600" cy="3075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6" name="Google Shape;586;p36"/>
          <p:cNvSpPr txBox="1"/>
          <p:nvPr/>
        </p:nvSpPr>
        <p:spPr>
          <a:xfrm>
            <a:off x="1496772" y="2492500"/>
            <a:ext cx="126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Key actions available in 2 clics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7" name="Google Shape;587;p36"/>
          <p:cNvSpPr/>
          <p:nvPr/>
        </p:nvSpPr>
        <p:spPr>
          <a:xfrm>
            <a:off x="5338451" y="2742100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88" name="Google Shape;588;p36"/>
          <p:cNvCxnSpPr>
            <a:stCxn id="587" idx="0"/>
            <a:endCxn id="589" idx="1"/>
          </p:cNvCxnSpPr>
          <p:nvPr/>
        </p:nvCxnSpPr>
        <p:spPr>
          <a:xfrm rot="-5400000">
            <a:off x="5606951" y="2218600"/>
            <a:ext cx="308400" cy="7386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9" name="Google Shape;589;p36"/>
          <p:cNvSpPr txBox="1"/>
          <p:nvPr/>
        </p:nvSpPr>
        <p:spPr>
          <a:xfrm>
            <a:off x="6130518" y="2202803"/>
            <a:ext cx="16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Up to 4 journalists and guests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0" name="Google Shape;590;p36"/>
          <p:cNvSpPr/>
          <p:nvPr/>
        </p:nvSpPr>
        <p:spPr>
          <a:xfrm>
            <a:off x="4958376" y="3195012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91" name="Google Shape;591;p36"/>
          <p:cNvCxnSpPr>
            <a:stCxn id="590" idx="0"/>
            <a:endCxn id="592" idx="1"/>
          </p:cNvCxnSpPr>
          <p:nvPr/>
        </p:nvCxnSpPr>
        <p:spPr>
          <a:xfrm rot="-5400000">
            <a:off x="5258976" y="2707212"/>
            <a:ext cx="240600" cy="7350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2" name="Google Shape;592;p36"/>
          <p:cNvSpPr txBox="1"/>
          <p:nvPr/>
        </p:nvSpPr>
        <p:spPr>
          <a:xfrm>
            <a:off x="5746699" y="2723472"/>
            <a:ext cx="16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independent</a:t>
            </a: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 SIP connections TB &amp; PGM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3" name="Google Shape;593;p36"/>
          <p:cNvSpPr/>
          <p:nvPr/>
        </p:nvSpPr>
        <p:spPr>
          <a:xfrm>
            <a:off x="4577376" y="3646296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94" name="Google Shape;594;p36"/>
          <p:cNvCxnSpPr>
            <a:stCxn id="593" idx="0"/>
            <a:endCxn id="595" idx="1"/>
          </p:cNvCxnSpPr>
          <p:nvPr/>
        </p:nvCxnSpPr>
        <p:spPr>
          <a:xfrm rot="-5400000">
            <a:off x="5025876" y="3102996"/>
            <a:ext cx="148200" cy="9384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5" name="Google Shape;595;p36"/>
          <p:cNvSpPr txBox="1"/>
          <p:nvPr/>
        </p:nvSpPr>
        <p:spPr>
          <a:xfrm>
            <a:off x="5569198" y="3267231"/>
            <a:ext cx="168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2 hot-swappable 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batteries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6" name="Google Shape;596;p36"/>
          <p:cNvSpPr/>
          <p:nvPr/>
        </p:nvSpPr>
        <p:spPr>
          <a:xfrm>
            <a:off x="4756501" y="1783100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97" name="Google Shape;597;p36"/>
          <p:cNvCxnSpPr>
            <a:stCxn id="596" idx="6"/>
            <a:endCxn id="598" idx="1"/>
          </p:cNvCxnSpPr>
          <p:nvPr/>
        </p:nvCxnSpPr>
        <p:spPr>
          <a:xfrm>
            <a:off x="4863301" y="1836500"/>
            <a:ext cx="15690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8" name="Google Shape;598;p36"/>
          <p:cNvSpPr txBox="1"/>
          <p:nvPr/>
        </p:nvSpPr>
        <p:spPr>
          <a:xfrm>
            <a:off x="6432299" y="1536360"/>
            <a:ext cx="1684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Large number of built-in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connectivities: 2 Ethernet,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WiFi, 2x 3G/LTE/4G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9" name="Google Shape;599;p36"/>
          <p:cNvSpPr/>
          <p:nvPr/>
        </p:nvSpPr>
        <p:spPr>
          <a:xfrm>
            <a:off x="2809666" y="3350225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00" name="Google Shape;600;p36"/>
          <p:cNvCxnSpPr>
            <a:stCxn id="599" idx="2"/>
            <a:endCxn id="601" idx="3"/>
          </p:cNvCxnSpPr>
          <p:nvPr/>
        </p:nvCxnSpPr>
        <p:spPr>
          <a:xfrm flipH="1">
            <a:off x="2299966" y="3403625"/>
            <a:ext cx="509700" cy="6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1" name="Google Shape;601;p36"/>
          <p:cNvSpPr txBox="1"/>
          <p:nvPr/>
        </p:nvSpPr>
        <p:spPr>
          <a:xfrm>
            <a:off x="1032397" y="3172775"/>
            <a:ext cx="126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High quality 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audio recorder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2" name="Google Shape;602;p36"/>
          <p:cNvSpPr/>
          <p:nvPr/>
        </p:nvSpPr>
        <p:spPr>
          <a:xfrm>
            <a:off x="3128741" y="3864950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03" name="Google Shape;603;p36"/>
          <p:cNvCxnSpPr>
            <a:stCxn id="602" idx="4"/>
            <a:endCxn id="604" idx="3"/>
          </p:cNvCxnSpPr>
          <p:nvPr/>
        </p:nvCxnSpPr>
        <p:spPr>
          <a:xfrm rot="5400000">
            <a:off x="2953841" y="3820250"/>
            <a:ext cx="76800" cy="3798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4" name="Google Shape;604;p36"/>
          <p:cNvSpPr txBox="1"/>
          <p:nvPr/>
        </p:nvSpPr>
        <p:spPr>
          <a:xfrm>
            <a:off x="1534873" y="3817655"/>
            <a:ext cx="126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Up to 8 hours autonomy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5" name="Google Shape;605;p36"/>
          <p:cNvSpPr/>
          <p:nvPr/>
        </p:nvSpPr>
        <p:spPr>
          <a:xfrm>
            <a:off x="4196203" y="429016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06" name="Google Shape;606;p36"/>
          <p:cNvCxnSpPr>
            <a:stCxn id="605" idx="4"/>
            <a:endCxn id="607" idx="3"/>
          </p:cNvCxnSpPr>
          <p:nvPr/>
        </p:nvCxnSpPr>
        <p:spPr>
          <a:xfrm rot="5400000">
            <a:off x="4021303" y="4245467"/>
            <a:ext cx="76800" cy="3798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7" name="Google Shape;607;p36"/>
          <p:cNvSpPr txBox="1"/>
          <p:nvPr/>
        </p:nvSpPr>
        <p:spPr>
          <a:xfrm>
            <a:off x="2602336" y="4242873"/>
            <a:ext cx="126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11 inputs / 10 outputs mixer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37" title="IQOYA_TALK_3D.png"/>
          <p:cNvPicPr preferRelativeResize="0"/>
          <p:nvPr/>
        </p:nvPicPr>
        <p:blipFill rotWithShape="1">
          <a:blip r:embed="rId3">
            <a:alphaModFix/>
          </a:blip>
          <a:srcRect b="0" l="21959" r="14650" t="0"/>
          <a:stretch/>
        </p:blipFill>
        <p:spPr>
          <a:xfrm>
            <a:off x="5277200" y="-148150"/>
            <a:ext cx="3236148" cy="2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7"/>
          <p:cNvSpPr txBox="1"/>
          <p:nvPr>
            <p:ph type="title"/>
          </p:nvPr>
        </p:nvSpPr>
        <p:spPr>
          <a:xfrm>
            <a:off x="348600" y="315800"/>
            <a:ext cx="39321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fr"/>
              <a:t>Zoom on Hardware features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614" name="Google Shape;61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2963" y="3045197"/>
            <a:ext cx="3204274" cy="13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7" title="IQOYA_TALK_face-arriere-V2-OLD-version-S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647" y="2067528"/>
            <a:ext cx="3309676" cy="172757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7"/>
          <p:cNvSpPr/>
          <p:nvPr/>
        </p:nvSpPr>
        <p:spPr>
          <a:xfrm>
            <a:off x="5846762" y="4165266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17" name="Google Shape;617;p37"/>
          <p:cNvCxnSpPr>
            <a:stCxn id="616" idx="4"/>
            <a:endCxn id="618" idx="1"/>
          </p:cNvCxnSpPr>
          <p:nvPr/>
        </p:nvCxnSpPr>
        <p:spPr>
          <a:xfrm flipH="1" rot="-5400000">
            <a:off x="5850212" y="4322016"/>
            <a:ext cx="189900" cy="900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8" name="Google Shape;618;p37"/>
          <p:cNvSpPr txBox="1"/>
          <p:nvPr/>
        </p:nvSpPr>
        <p:spPr>
          <a:xfrm>
            <a:off x="5990088" y="4407972"/>
            <a:ext cx="1464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3 Mic/line inputs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9" name="Google Shape;619;p37"/>
          <p:cNvSpPr/>
          <p:nvPr/>
        </p:nvSpPr>
        <p:spPr>
          <a:xfrm>
            <a:off x="1456520" y="3434548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37"/>
          <p:cNvSpPr/>
          <p:nvPr/>
        </p:nvSpPr>
        <p:spPr>
          <a:xfrm>
            <a:off x="2483084" y="2207673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1" name="Google Shape;621;p37"/>
          <p:cNvCxnSpPr>
            <a:stCxn id="619" idx="4"/>
            <a:endCxn id="622" idx="1"/>
          </p:cNvCxnSpPr>
          <p:nvPr/>
        </p:nvCxnSpPr>
        <p:spPr>
          <a:xfrm flipH="1" rot="-5400000">
            <a:off x="1501070" y="3550198"/>
            <a:ext cx="249600" cy="2319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2" name="Google Shape;622;p37"/>
          <p:cNvSpPr txBox="1"/>
          <p:nvPr/>
        </p:nvSpPr>
        <p:spPr>
          <a:xfrm>
            <a:off x="1741772" y="3629306"/>
            <a:ext cx="80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Balanced Analog/AES stereo inputs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3" name="Google Shape;623;p37"/>
          <p:cNvCxnSpPr>
            <a:stCxn id="620" idx="0"/>
            <a:endCxn id="624" idx="1"/>
          </p:cNvCxnSpPr>
          <p:nvPr/>
        </p:nvCxnSpPr>
        <p:spPr>
          <a:xfrm rot="-5400000">
            <a:off x="2503934" y="1999023"/>
            <a:ext cx="241200" cy="1761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4" name="Google Shape;624;p37"/>
          <p:cNvSpPr txBox="1"/>
          <p:nvPr/>
        </p:nvSpPr>
        <p:spPr>
          <a:xfrm>
            <a:off x="2712572" y="1858828"/>
            <a:ext cx="51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Wifi Antenna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5" name="Google Shape;625;p37"/>
          <p:cNvSpPr/>
          <p:nvPr/>
        </p:nvSpPr>
        <p:spPr>
          <a:xfrm>
            <a:off x="7119937" y="4191816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6" name="Google Shape;626;p37"/>
          <p:cNvCxnSpPr>
            <a:stCxn id="625" idx="4"/>
            <a:endCxn id="627" idx="1"/>
          </p:cNvCxnSpPr>
          <p:nvPr/>
        </p:nvCxnSpPr>
        <p:spPr>
          <a:xfrm flipH="1" rot="-5400000">
            <a:off x="7123387" y="4348566"/>
            <a:ext cx="189900" cy="900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7" name="Google Shape;627;p37"/>
          <p:cNvSpPr txBox="1"/>
          <p:nvPr/>
        </p:nvSpPr>
        <p:spPr>
          <a:xfrm>
            <a:off x="7263263" y="4434522"/>
            <a:ext cx="1464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4 Headphone outputs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8" name="Google Shape;628;p37"/>
          <p:cNvSpPr/>
          <p:nvPr/>
        </p:nvSpPr>
        <p:spPr>
          <a:xfrm>
            <a:off x="3587171" y="3436460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9" name="Google Shape;629;p37"/>
          <p:cNvCxnSpPr>
            <a:stCxn id="628" idx="4"/>
            <a:endCxn id="630" idx="1"/>
          </p:cNvCxnSpPr>
          <p:nvPr/>
        </p:nvCxnSpPr>
        <p:spPr>
          <a:xfrm flipH="1" rot="-5400000">
            <a:off x="3560021" y="3623810"/>
            <a:ext cx="252900" cy="918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0" name="Google Shape;630;p37"/>
          <p:cNvSpPr txBox="1"/>
          <p:nvPr/>
        </p:nvSpPr>
        <p:spPr>
          <a:xfrm>
            <a:off x="3732372" y="3742318"/>
            <a:ext cx="7326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3 GPIOs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1" name="Google Shape;631;p37"/>
          <p:cNvSpPr/>
          <p:nvPr/>
        </p:nvSpPr>
        <p:spPr>
          <a:xfrm>
            <a:off x="998470" y="2812673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32" name="Google Shape;632;p37"/>
          <p:cNvCxnSpPr>
            <a:stCxn id="631" idx="2"/>
            <a:endCxn id="633" idx="3"/>
          </p:cNvCxnSpPr>
          <p:nvPr/>
        </p:nvCxnSpPr>
        <p:spPr>
          <a:xfrm flipH="1">
            <a:off x="792370" y="2866073"/>
            <a:ext cx="206100" cy="600"/>
          </a:xfrm>
          <a:prstGeom prst="bentConnector3">
            <a:avLst>
              <a:gd fmla="val 50033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3" name="Google Shape;633;p37"/>
          <p:cNvSpPr txBox="1"/>
          <p:nvPr/>
        </p:nvSpPr>
        <p:spPr>
          <a:xfrm>
            <a:off x="-15665" y="2812504"/>
            <a:ext cx="807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RJ45 Eth ports 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4" name="Google Shape;634;p37"/>
          <p:cNvSpPr/>
          <p:nvPr/>
        </p:nvSpPr>
        <p:spPr>
          <a:xfrm>
            <a:off x="998470" y="2592348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35" name="Google Shape;635;p37"/>
          <p:cNvCxnSpPr>
            <a:stCxn id="634" idx="2"/>
            <a:endCxn id="636" idx="3"/>
          </p:cNvCxnSpPr>
          <p:nvPr/>
        </p:nvCxnSpPr>
        <p:spPr>
          <a:xfrm flipH="1">
            <a:off x="792370" y="2645748"/>
            <a:ext cx="206100" cy="600"/>
          </a:xfrm>
          <a:prstGeom prst="bentConnector3">
            <a:avLst>
              <a:gd fmla="val 50033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6" name="Google Shape;636;p37"/>
          <p:cNvSpPr txBox="1"/>
          <p:nvPr/>
        </p:nvSpPr>
        <p:spPr>
          <a:xfrm>
            <a:off x="-15665" y="2592179"/>
            <a:ext cx="807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SIM tray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7" name="Google Shape;637;p37"/>
          <p:cNvSpPr/>
          <p:nvPr/>
        </p:nvSpPr>
        <p:spPr>
          <a:xfrm>
            <a:off x="1741770" y="2207673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38" name="Google Shape;638;p37"/>
          <p:cNvCxnSpPr>
            <a:stCxn id="637" idx="0"/>
            <a:endCxn id="639" idx="3"/>
          </p:cNvCxnSpPr>
          <p:nvPr/>
        </p:nvCxnSpPr>
        <p:spPr>
          <a:xfrm flipH="1" rot="5400000">
            <a:off x="1625220" y="2037723"/>
            <a:ext cx="234300" cy="1056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9" name="Google Shape;639;p37"/>
          <p:cNvSpPr txBox="1"/>
          <p:nvPr/>
        </p:nvSpPr>
        <p:spPr>
          <a:xfrm>
            <a:off x="998472" y="1865553"/>
            <a:ext cx="691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4G/LTE antenna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0" name="Google Shape;640;p37"/>
          <p:cNvSpPr/>
          <p:nvPr/>
        </p:nvSpPr>
        <p:spPr>
          <a:xfrm>
            <a:off x="2314232" y="2208185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41" name="Google Shape;641;p37"/>
          <p:cNvCxnSpPr>
            <a:stCxn id="640" idx="0"/>
            <a:endCxn id="642" idx="3"/>
          </p:cNvCxnSpPr>
          <p:nvPr/>
        </p:nvCxnSpPr>
        <p:spPr>
          <a:xfrm flipH="1" rot="5400000">
            <a:off x="2208782" y="2049335"/>
            <a:ext cx="234900" cy="828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2" name="Google Shape;642;p37"/>
          <p:cNvSpPr txBox="1"/>
          <p:nvPr/>
        </p:nvSpPr>
        <p:spPr>
          <a:xfrm>
            <a:off x="1848572" y="1865553"/>
            <a:ext cx="436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USB-A 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&amp; USB-C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3" name="Google Shape;643;p37"/>
          <p:cNvSpPr/>
          <p:nvPr/>
        </p:nvSpPr>
        <p:spPr>
          <a:xfrm>
            <a:off x="3166509" y="2208098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44" name="Google Shape;644;p37"/>
          <p:cNvCxnSpPr>
            <a:stCxn id="643" idx="0"/>
            <a:endCxn id="645" idx="1"/>
          </p:cNvCxnSpPr>
          <p:nvPr/>
        </p:nvCxnSpPr>
        <p:spPr>
          <a:xfrm rot="-5400000">
            <a:off x="3187359" y="1999448"/>
            <a:ext cx="241200" cy="1761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5" name="Google Shape;645;p37"/>
          <p:cNvSpPr txBox="1"/>
          <p:nvPr/>
        </p:nvSpPr>
        <p:spPr>
          <a:xfrm>
            <a:off x="3395997" y="1859253"/>
            <a:ext cx="517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4G/LTE antenna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" name="Google Shape;646;p37"/>
          <p:cNvSpPr/>
          <p:nvPr/>
        </p:nvSpPr>
        <p:spPr>
          <a:xfrm>
            <a:off x="3972421" y="2877923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47" name="Google Shape;647;p37"/>
          <p:cNvCxnSpPr>
            <a:stCxn id="646" idx="6"/>
            <a:endCxn id="648" idx="1"/>
          </p:cNvCxnSpPr>
          <p:nvPr/>
        </p:nvCxnSpPr>
        <p:spPr>
          <a:xfrm>
            <a:off x="4079221" y="2931323"/>
            <a:ext cx="186300" cy="600"/>
          </a:xfrm>
          <a:prstGeom prst="bentConnector3">
            <a:avLst>
              <a:gd fmla="val 50029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8" name="Google Shape;648;p37"/>
          <p:cNvSpPr txBox="1"/>
          <p:nvPr/>
        </p:nvSpPr>
        <p:spPr>
          <a:xfrm>
            <a:off x="4265628" y="2877466"/>
            <a:ext cx="7326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Power button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9" name="Google Shape;649;p37"/>
          <p:cNvSpPr/>
          <p:nvPr/>
        </p:nvSpPr>
        <p:spPr>
          <a:xfrm>
            <a:off x="3972421" y="2646798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50" name="Google Shape;650;p37"/>
          <p:cNvCxnSpPr>
            <a:stCxn id="649" idx="6"/>
            <a:endCxn id="651" idx="1"/>
          </p:cNvCxnSpPr>
          <p:nvPr/>
        </p:nvCxnSpPr>
        <p:spPr>
          <a:xfrm flipH="1" rot="10800000">
            <a:off x="4079221" y="2592498"/>
            <a:ext cx="201600" cy="107700"/>
          </a:xfrm>
          <a:prstGeom prst="bentConnector3">
            <a:avLst>
              <a:gd fmla="val 49977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1" name="Google Shape;651;p37"/>
          <p:cNvSpPr txBox="1"/>
          <p:nvPr/>
        </p:nvSpPr>
        <p:spPr>
          <a:xfrm>
            <a:off x="4280728" y="2484791"/>
            <a:ext cx="732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12/24 VDC power supply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" name="Google Shape;652;p37"/>
          <p:cNvSpPr/>
          <p:nvPr/>
        </p:nvSpPr>
        <p:spPr>
          <a:xfrm>
            <a:off x="2424745" y="3436460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53" name="Google Shape;653;p37"/>
          <p:cNvCxnSpPr>
            <a:stCxn id="652" idx="4"/>
            <a:endCxn id="654" idx="1"/>
          </p:cNvCxnSpPr>
          <p:nvPr/>
        </p:nvCxnSpPr>
        <p:spPr>
          <a:xfrm flipH="1" rot="-5400000">
            <a:off x="2469295" y="3552110"/>
            <a:ext cx="249600" cy="2319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4" name="Google Shape;654;p37"/>
          <p:cNvSpPr txBox="1"/>
          <p:nvPr/>
        </p:nvSpPr>
        <p:spPr>
          <a:xfrm>
            <a:off x="2709997" y="3631218"/>
            <a:ext cx="807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Balanced Analog/AES stereo outputs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5" name="Google Shape;655;p37"/>
          <p:cNvSpPr/>
          <p:nvPr/>
        </p:nvSpPr>
        <p:spPr>
          <a:xfrm>
            <a:off x="7330991" y="427834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56" name="Google Shape;656;p37"/>
          <p:cNvCxnSpPr>
            <a:stCxn id="655" idx="0"/>
            <a:endCxn id="657" idx="1"/>
          </p:cNvCxnSpPr>
          <p:nvPr/>
        </p:nvCxnSpPr>
        <p:spPr>
          <a:xfrm rot="-5400000">
            <a:off x="7564241" y="170284"/>
            <a:ext cx="77700" cy="4374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7" name="Google Shape;657;p37"/>
          <p:cNvSpPr txBox="1"/>
          <p:nvPr/>
        </p:nvSpPr>
        <p:spPr>
          <a:xfrm>
            <a:off x="7821647" y="296425"/>
            <a:ext cx="843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5” touch screen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8" name="Google Shape;658;p37"/>
          <p:cNvSpPr/>
          <p:nvPr/>
        </p:nvSpPr>
        <p:spPr>
          <a:xfrm>
            <a:off x="5793095" y="792398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59" name="Google Shape;659;p37"/>
          <p:cNvCxnSpPr>
            <a:stCxn id="658" idx="0"/>
            <a:endCxn id="660" idx="3"/>
          </p:cNvCxnSpPr>
          <p:nvPr/>
        </p:nvCxnSpPr>
        <p:spPr>
          <a:xfrm flipH="1" rot="5400000">
            <a:off x="5623445" y="569348"/>
            <a:ext cx="130500" cy="3156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0" name="Google Shape;660;p37"/>
          <p:cNvSpPr txBox="1"/>
          <p:nvPr/>
        </p:nvSpPr>
        <p:spPr>
          <a:xfrm>
            <a:off x="4723035" y="554054"/>
            <a:ext cx="807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Navigation control knob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1" name="Google Shape;661;p37"/>
          <p:cNvCxnSpPr>
            <a:stCxn id="662" idx="2"/>
            <a:endCxn id="663" idx="0"/>
          </p:cNvCxnSpPr>
          <p:nvPr/>
        </p:nvCxnSpPr>
        <p:spPr>
          <a:xfrm flipH="1">
            <a:off x="6046970" y="2113173"/>
            <a:ext cx="63900" cy="3180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3" name="Google Shape;663;p37"/>
          <p:cNvSpPr txBox="1"/>
          <p:nvPr/>
        </p:nvSpPr>
        <p:spPr>
          <a:xfrm>
            <a:off x="5581225" y="2431225"/>
            <a:ext cx="9312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Gain control knob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2" name="Google Shape;662;p37"/>
          <p:cNvSpPr/>
          <p:nvPr/>
        </p:nvSpPr>
        <p:spPr>
          <a:xfrm>
            <a:off x="6110870" y="2059773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4" name="Google Shape;664;p37"/>
          <p:cNvSpPr/>
          <p:nvPr/>
        </p:nvSpPr>
        <p:spPr>
          <a:xfrm>
            <a:off x="7356345" y="1505698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5" name="Google Shape;665;p37"/>
          <p:cNvCxnSpPr>
            <a:stCxn id="664" idx="6"/>
            <a:endCxn id="666" idx="1"/>
          </p:cNvCxnSpPr>
          <p:nvPr/>
        </p:nvCxnSpPr>
        <p:spPr>
          <a:xfrm>
            <a:off x="7463145" y="1559098"/>
            <a:ext cx="790800" cy="6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6" name="Google Shape;666;p37"/>
          <p:cNvSpPr txBox="1"/>
          <p:nvPr/>
        </p:nvSpPr>
        <p:spPr>
          <a:xfrm>
            <a:off x="8254013" y="1505243"/>
            <a:ext cx="1464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ON AIR buttons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7" name="Google Shape;667;p37"/>
          <p:cNvSpPr/>
          <p:nvPr/>
        </p:nvSpPr>
        <p:spPr>
          <a:xfrm>
            <a:off x="7207495" y="1697973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8" name="Google Shape;668;p37"/>
          <p:cNvCxnSpPr>
            <a:stCxn id="667" idx="6"/>
            <a:endCxn id="669" idx="1"/>
          </p:cNvCxnSpPr>
          <p:nvPr/>
        </p:nvCxnSpPr>
        <p:spPr>
          <a:xfrm>
            <a:off x="7314295" y="1751373"/>
            <a:ext cx="790800" cy="6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9" name="Google Shape;669;p37"/>
          <p:cNvSpPr txBox="1"/>
          <p:nvPr/>
        </p:nvSpPr>
        <p:spPr>
          <a:xfrm>
            <a:off x="8105163" y="1697518"/>
            <a:ext cx="1464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Talkback</a:t>
            </a: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buttons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0" name="Google Shape;670;p37"/>
          <p:cNvSpPr/>
          <p:nvPr/>
        </p:nvSpPr>
        <p:spPr>
          <a:xfrm>
            <a:off x="5473845" y="1068473"/>
            <a:ext cx="106800" cy="106800"/>
          </a:xfrm>
          <a:prstGeom prst="ellipse">
            <a:avLst/>
          </a:prstGeom>
          <a:solidFill>
            <a:schemeClr val="accent1"/>
          </a:solidFill>
          <a:ln cap="flat" cmpd="sng" w="63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71" name="Google Shape;671;p37"/>
          <p:cNvCxnSpPr>
            <a:stCxn id="670" idx="0"/>
            <a:endCxn id="672" idx="3"/>
          </p:cNvCxnSpPr>
          <p:nvPr/>
        </p:nvCxnSpPr>
        <p:spPr>
          <a:xfrm flipH="1" rot="5400000">
            <a:off x="5378895" y="920123"/>
            <a:ext cx="149400" cy="1473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2" name="Google Shape;672;p37"/>
          <p:cNvSpPr txBox="1"/>
          <p:nvPr/>
        </p:nvSpPr>
        <p:spPr>
          <a:xfrm>
            <a:off x="4572010" y="865118"/>
            <a:ext cx="807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Record indicator</a:t>
            </a:r>
            <a:endParaRPr b="1" sz="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8"/>
          <p:cNvSpPr txBox="1"/>
          <p:nvPr>
            <p:ph type="title"/>
          </p:nvPr>
        </p:nvSpPr>
        <p:spPr>
          <a:xfrm>
            <a:off x="348600" y="315800"/>
            <a:ext cx="45477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None/>
            </a:pPr>
            <a:r>
              <a:rPr lang="fr"/>
              <a:t>Zoom on software features</a:t>
            </a:r>
            <a:r>
              <a:rPr lang="fr">
                <a:solidFill>
                  <a:schemeClr val="accent4"/>
                </a:solidFill>
              </a:rPr>
              <a:t>.</a:t>
            </a:r>
            <a:r>
              <a:rPr lang="fr"/>
              <a:t> </a:t>
            </a:r>
            <a:endParaRPr/>
          </a:p>
        </p:txBody>
      </p:sp>
      <p:pic>
        <p:nvPicPr>
          <p:cNvPr id="678" name="Google Shape;678;p38"/>
          <p:cNvPicPr preferRelativeResize="0"/>
          <p:nvPr/>
        </p:nvPicPr>
        <p:blipFill rotWithShape="1">
          <a:blip r:embed="rId3">
            <a:alphaModFix/>
          </a:blip>
          <a:srcRect b="1985" l="582" r="818" t="710"/>
          <a:stretch/>
        </p:blipFill>
        <p:spPr>
          <a:xfrm>
            <a:off x="966800" y="1805150"/>
            <a:ext cx="3057525" cy="181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38"/>
          <p:cNvSpPr txBox="1"/>
          <p:nvPr/>
        </p:nvSpPr>
        <p:spPr>
          <a:xfrm>
            <a:off x="966800" y="1421995"/>
            <a:ext cx="3057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Home page</a:t>
            </a:r>
            <a:endParaRPr sz="1700">
              <a:solidFill>
                <a:schemeClr val="accent4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80" name="Google Shape;680;p38"/>
          <p:cNvSpPr txBox="1"/>
          <p:nvPr/>
        </p:nvSpPr>
        <p:spPr>
          <a:xfrm>
            <a:off x="5100950" y="488975"/>
            <a:ext cx="3206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accent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Mixers </a:t>
            </a:r>
            <a:endParaRPr sz="1000">
              <a:solidFill>
                <a:schemeClr val="accent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select the program streamers to the studio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select the monitoring on each headphone output (1, 2, 3)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select the auxiliary output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Mix the inputs channels to the headphone outputs or mix the Tx content with the studio returned content and </a:t>
            </a: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the talkback channels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1" name="Google Shape;681;p38"/>
          <p:cNvSpPr/>
          <p:nvPr/>
        </p:nvSpPr>
        <p:spPr>
          <a:xfrm>
            <a:off x="912324" y="1839869"/>
            <a:ext cx="106800" cy="106800"/>
          </a:xfrm>
          <a:prstGeom prst="ellipse">
            <a:avLst/>
          </a:prstGeom>
          <a:solidFill>
            <a:srgbClr val="70BAD9"/>
          </a:solidFill>
          <a:ln cap="flat" cmpd="sng" w="6300">
            <a:solidFill>
              <a:srgbClr val="70BA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82" name="Google Shape;682;p38"/>
          <p:cNvCxnSpPr>
            <a:stCxn id="681" idx="2"/>
            <a:endCxn id="683" idx="2"/>
          </p:cNvCxnSpPr>
          <p:nvPr/>
        </p:nvCxnSpPr>
        <p:spPr>
          <a:xfrm rot="10800000">
            <a:off x="677124" y="1699169"/>
            <a:ext cx="235200" cy="194100"/>
          </a:xfrm>
          <a:prstGeom prst="bentConnector2">
            <a:avLst/>
          </a:prstGeom>
          <a:noFill/>
          <a:ln cap="flat" cmpd="sng" w="9525">
            <a:solidFill>
              <a:srgbClr val="70BA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3" name="Google Shape;683;p38"/>
          <p:cNvSpPr txBox="1"/>
          <p:nvPr/>
        </p:nvSpPr>
        <p:spPr>
          <a:xfrm>
            <a:off x="217700" y="1591350"/>
            <a:ext cx="9189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70BAD9"/>
                </a:solidFill>
                <a:latin typeface="Open Sans"/>
                <a:ea typeface="Open Sans"/>
                <a:cs typeface="Open Sans"/>
                <a:sym typeface="Open Sans"/>
              </a:rPr>
              <a:t>Status bar</a:t>
            </a:r>
            <a:endParaRPr b="1" sz="7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4" name="Google Shape;684;p38"/>
          <p:cNvSpPr/>
          <p:nvPr/>
        </p:nvSpPr>
        <p:spPr>
          <a:xfrm>
            <a:off x="2442199" y="3565457"/>
            <a:ext cx="106800" cy="106800"/>
          </a:xfrm>
          <a:prstGeom prst="ellipse">
            <a:avLst/>
          </a:prstGeom>
          <a:solidFill>
            <a:srgbClr val="70BAD9"/>
          </a:solidFill>
          <a:ln cap="flat" cmpd="sng" w="6300">
            <a:solidFill>
              <a:srgbClr val="70BA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85" name="Google Shape;685;p38"/>
          <p:cNvCxnSpPr>
            <a:stCxn id="684" idx="4"/>
            <a:endCxn id="686" idx="0"/>
          </p:cNvCxnSpPr>
          <p:nvPr/>
        </p:nvCxnSpPr>
        <p:spPr>
          <a:xfrm flipH="1" rot="-5400000">
            <a:off x="2399899" y="3767957"/>
            <a:ext cx="192000" cy="600"/>
          </a:xfrm>
          <a:prstGeom prst="bentConnector3">
            <a:avLst>
              <a:gd fmla="val 49987" name="adj1"/>
            </a:avLst>
          </a:prstGeom>
          <a:noFill/>
          <a:ln cap="flat" cmpd="sng" w="9525">
            <a:solidFill>
              <a:srgbClr val="70BA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6" name="Google Shape;686;p38"/>
          <p:cNvSpPr txBox="1"/>
          <p:nvPr/>
        </p:nvSpPr>
        <p:spPr>
          <a:xfrm>
            <a:off x="2036113" y="3864209"/>
            <a:ext cx="91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3600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70BAD9"/>
                </a:solidFill>
                <a:latin typeface="Open Sans"/>
                <a:ea typeface="Open Sans"/>
                <a:cs typeface="Open Sans"/>
                <a:sym typeface="Open Sans"/>
              </a:rPr>
              <a:t>Icons to access each category of parameters </a:t>
            </a:r>
            <a:endParaRPr b="1" sz="7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7" name="Google Shape;687;p38"/>
          <p:cNvSpPr txBox="1"/>
          <p:nvPr/>
        </p:nvSpPr>
        <p:spPr>
          <a:xfrm>
            <a:off x="5100950" y="2066457"/>
            <a:ext cx="3206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accent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Live </a:t>
            </a:r>
            <a:endParaRPr sz="1000">
              <a:solidFill>
                <a:schemeClr val="accent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Select the destination codec / audio profile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Place / accept calls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Turn recording On / Off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8" name="Google Shape;688;p38"/>
          <p:cNvSpPr txBox="1"/>
          <p:nvPr/>
        </p:nvSpPr>
        <p:spPr>
          <a:xfrm>
            <a:off x="5100950" y="3147732"/>
            <a:ext cx="3206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accent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Online or offline recording </a:t>
            </a:r>
            <a:endParaRPr sz="1000">
              <a:solidFill>
                <a:schemeClr val="accent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online: Program output contents is recorded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offline: </a:t>
            </a: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 mix of the mix inputs is recorded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record or stop the mix in WAV format defined in the mixer for the program Tx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play / stop an audio file from the playlist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mic input gain setting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/>
        </p:nvSpPr>
        <p:spPr>
          <a:xfrm>
            <a:off x="348600" y="315800"/>
            <a:ext cx="29274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WHAT FOR</a:t>
            </a:r>
            <a:r>
              <a:rPr b="1" lang="fr" sz="3000">
                <a:solidFill>
                  <a:srgbClr val="FFAB4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r>
              <a:rPr b="1" lang="fr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30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348600" y="907800"/>
            <a:ext cx="2967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FF993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Reliable transport of audio contents over managed and unmanaged IP networks</a:t>
            </a:r>
            <a:endParaRPr sz="1900">
              <a:solidFill>
                <a:srgbClr val="FF993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2" name="Google Shape;132;p21"/>
          <p:cNvSpPr/>
          <p:nvPr/>
        </p:nvSpPr>
        <p:spPr>
          <a:xfrm>
            <a:off x="6397400" y="2189275"/>
            <a:ext cx="2520000" cy="1597500"/>
          </a:xfrm>
          <a:prstGeom prst="roundRect">
            <a:avLst>
              <a:gd fmla="val 973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21"/>
          <p:cNvSpPr/>
          <p:nvPr/>
        </p:nvSpPr>
        <p:spPr>
          <a:xfrm>
            <a:off x="5456625" y="401799"/>
            <a:ext cx="1640100" cy="1597500"/>
          </a:xfrm>
          <a:prstGeom prst="roundRect">
            <a:avLst>
              <a:gd fmla="val 9730" name="adj"/>
            </a:avLst>
          </a:prstGeom>
          <a:solidFill>
            <a:srgbClr val="FFFFFF"/>
          </a:solidFill>
          <a:ln cap="flat" cmpd="sng" w="9525">
            <a:solidFill>
              <a:srgbClr val="1E446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6064175" y="914946"/>
            <a:ext cx="10146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5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STL, SSL, WEB radios, DVB audio, live remotes </a:t>
            </a:r>
            <a:endParaRPr sz="11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3645150" y="2189275"/>
            <a:ext cx="2520000" cy="1597500"/>
          </a:xfrm>
          <a:prstGeom prst="roundRect">
            <a:avLst>
              <a:gd fmla="val 973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21"/>
          <p:cNvSpPr/>
          <p:nvPr/>
        </p:nvSpPr>
        <p:spPr>
          <a:xfrm>
            <a:off x="3645176" y="401798"/>
            <a:ext cx="1640100" cy="1597500"/>
          </a:xfrm>
          <a:prstGeom prst="roundRect">
            <a:avLst>
              <a:gd fmla="val 9730" name="adj"/>
            </a:avLst>
          </a:prstGeom>
          <a:gradFill>
            <a:gsLst>
              <a:gs pos="0">
                <a:srgbClr val="FCB76D"/>
              </a:gs>
              <a:gs pos="100000">
                <a:srgbClr val="FF993F"/>
              </a:gs>
            </a:gsLst>
            <a:lin ang="5400012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7277445" y="401810"/>
            <a:ext cx="1640100" cy="1597500"/>
          </a:xfrm>
          <a:prstGeom prst="roundRect">
            <a:avLst>
              <a:gd fmla="val 9730" name="adj"/>
            </a:avLst>
          </a:prstGeom>
          <a:gradFill>
            <a:gsLst>
              <a:gs pos="0">
                <a:srgbClr val="FCB76D"/>
              </a:gs>
              <a:gs pos="100000">
                <a:srgbClr val="FF993F"/>
              </a:gs>
            </a:gsLst>
            <a:lin ang="10800025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4506750" y="2724075"/>
            <a:ext cx="1640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500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Live streaming of conferences or debates to remote listeners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4306926" y="781159"/>
            <a:ext cx="96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latin typeface="Open Sans"/>
                <a:ea typeface="Open Sans"/>
                <a:cs typeface="Open Sans"/>
                <a:sym typeface="Open Sans"/>
              </a:rPr>
              <a:t>Virtual Air Traffic Control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7900175" y="967747"/>
            <a:ext cx="9690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fr" sz="1100">
                <a:latin typeface="Open Sans"/>
                <a:ea typeface="Open Sans"/>
                <a:cs typeface="Open Sans"/>
                <a:sym typeface="Open Sans"/>
              </a:rPr>
              <a:t>Radio over IP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21"/>
          <p:cNvSpPr txBox="1"/>
          <p:nvPr/>
        </p:nvSpPr>
        <p:spPr>
          <a:xfrm>
            <a:off x="7227000" y="2724075"/>
            <a:ext cx="16905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35000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Live sport events commentaries:</a:t>
            </a:r>
            <a:br>
              <a:rPr lang="fr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whip-around coverage, multi-lingual coverage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5769375" y="495500"/>
            <a:ext cx="10146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1E44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1E446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BROADCAST</a:t>
            </a:r>
            <a:endParaRPr sz="900">
              <a:solidFill>
                <a:srgbClr val="1E446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7039100" y="2277125"/>
            <a:ext cx="1236600" cy="2721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SPORT CONTENTS</a:t>
            </a:r>
            <a:endParaRPr sz="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4388700" y="2291963"/>
            <a:ext cx="10146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CORPORATE</a:t>
            </a:r>
            <a:endParaRPr sz="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3909475" y="1645525"/>
            <a:ext cx="11115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TRANSPORTATION</a:t>
            </a:r>
            <a:endParaRPr sz="90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46" name="Google Shape;146;p21" title="noun-broadcast-8010654.png"/>
          <p:cNvPicPr preferRelativeResize="0"/>
          <p:nvPr/>
        </p:nvPicPr>
        <p:blipFill rotWithShape="1">
          <a:blip r:embed="rId3">
            <a:alphaModFix/>
          </a:blip>
          <a:srcRect b="14097" l="0" r="0" t="0"/>
          <a:stretch/>
        </p:blipFill>
        <p:spPr>
          <a:xfrm>
            <a:off x="5469000" y="1057846"/>
            <a:ext cx="677976" cy="5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 title="noun-interview-3852475.png"/>
          <p:cNvPicPr preferRelativeResize="0"/>
          <p:nvPr/>
        </p:nvPicPr>
        <p:blipFill rotWithShape="1">
          <a:blip r:embed="rId4">
            <a:alphaModFix/>
          </a:blip>
          <a:srcRect b="14060" l="0" r="0" t="0"/>
          <a:stretch/>
        </p:blipFill>
        <p:spPr>
          <a:xfrm>
            <a:off x="3749400" y="2870888"/>
            <a:ext cx="668551" cy="57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 title="noun-walkie-talkie-257201.png"/>
          <p:cNvPicPr preferRelativeResize="0"/>
          <p:nvPr/>
        </p:nvPicPr>
        <p:blipFill rotWithShape="1">
          <a:blip r:embed="rId5">
            <a:alphaModFix/>
          </a:blip>
          <a:srcRect b="13397" l="0" r="0" t="0"/>
          <a:stretch/>
        </p:blipFill>
        <p:spPr>
          <a:xfrm>
            <a:off x="7277420" y="799461"/>
            <a:ext cx="668551" cy="57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 title="noun-airport-tower-1815917.png"/>
          <p:cNvPicPr preferRelativeResize="0"/>
          <p:nvPr/>
        </p:nvPicPr>
        <p:blipFill rotWithShape="1">
          <a:blip r:embed="rId6">
            <a:alphaModFix/>
          </a:blip>
          <a:srcRect b="12884" l="0" r="0" t="0"/>
          <a:stretch/>
        </p:blipFill>
        <p:spPr>
          <a:xfrm>
            <a:off x="3645178" y="797748"/>
            <a:ext cx="668551" cy="58242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/>
          <p:nvPr/>
        </p:nvSpPr>
        <p:spPr>
          <a:xfrm>
            <a:off x="7590200" y="1645513"/>
            <a:ext cx="1014600" cy="2424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latin typeface="Open Sans Light"/>
                <a:ea typeface="Open Sans Light"/>
                <a:cs typeface="Open Sans Light"/>
                <a:sym typeface="Open Sans Light"/>
              </a:rPr>
              <a:t>DEFENSE</a:t>
            </a:r>
            <a:endParaRPr sz="90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51" name="Google Shape;151;p21" title="noun-operator-7334252.png"/>
          <p:cNvPicPr preferRelativeResize="0"/>
          <p:nvPr/>
        </p:nvPicPr>
        <p:blipFill rotWithShape="1">
          <a:blip r:embed="rId7">
            <a:alphaModFix/>
          </a:blip>
          <a:srcRect b="13194" l="0" r="0" t="0"/>
          <a:stretch/>
        </p:blipFill>
        <p:spPr>
          <a:xfrm>
            <a:off x="6488125" y="2863919"/>
            <a:ext cx="677975" cy="58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94" name="Google Shape;694;p39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IQOYA CONNECT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" sz="4700">
                <a:latin typeface="Open Sans Light"/>
                <a:ea typeface="Open Sans Light"/>
                <a:cs typeface="Open Sans Light"/>
                <a:sym typeface="Open Sans Light"/>
              </a:rPr>
              <a:t>Connection service</a:t>
            </a:r>
            <a:endParaRPr b="0" sz="47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0"/>
          <p:cNvSpPr txBox="1"/>
          <p:nvPr/>
        </p:nvSpPr>
        <p:spPr>
          <a:xfrm>
            <a:off x="473700" y="362050"/>
            <a:ext cx="43365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A Connection Service</a:t>
            </a:r>
            <a:r>
              <a:rPr b="1" lang="fr" sz="3000">
                <a:solidFill>
                  <a:srgbClr val="F9B76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sz="3000">
              <a:solidFill>
                <a:srgbClr val="F9B76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0" name="Google Shape;700;p40"/>
          <p:cNvSpPr txBox="1"/>
          <p:nvPr/>
        </p:nvSpPr>
        <p:spPr>
          <a:xfrm>
            <a:off x="473700" y="935550"/>
            <a:ext cx="4906500" cy="11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FF993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Responsible for establishing broadcast </a:t>
            </a:r>
            <a:r>
              <a:rPr b="1" lang="fr" sz="1900">
                <a:solidFill>
                  <a:srgbClr val="FF993F"/>
                </a:solidFill>
                <a:latin typeface="Open Sans"/>
                <a:ea typeface="Open Sans"/>
                <a:cs typeface="Open Sans"/>
                <a:sym typeface="Open Sans"/>
              </a:rPr>
              <a:t>quality communications</a:t>
            </a:r>
            <a:r>
              <a:rPr lang="fr" sz="1900">
                <a:solidFill>
                  <a:srgbClr val="FF993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between IP codecs through the internet and our audio over IP infrastructure.</a:t>
            </a:r>
            <a:endParaRPr sz="1900">
              <a:solidFill>
                <a:srgbClr val="FF993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701" name="Google Shape;70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2276" y="801213"/>
            <a:ext cx="2172898" cy="1444977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0"/>
          <p:cNvSpPr txBox="1"/>
          <p:nvPr/>
        </p:nvSpPr>
        <p:spPr>
          <a:xfrm>
            <a:off x="473700" y="2379225"/>
            <a:ext cx="6926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Live remote broadcasting solutions for:</a:t>
            </a:r>
            <a:endParaRPr b="1" sz="20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3B68"/>
              </a:buClr>
              <a:buSzPts val="1800"/>
              <a:buFont typeface="Open Sans"/>
              <a:buChar char="●"/>
            </a:pPr>
            <a:r>
              <a:rPr lang="fr" sz="18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Radio and TV Broadcasters</a:t>
            </a:r>
            <a:endParaRPr sz="18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3B68"/>
              </a:buClr>
              <a:buSzPts val="1800"/>
              <a:buFont typeface="Open Sans"/>
              <a:buChar char="●"/>
            </a:pPr>
            <a:r>
              <a:rPr lang="fr" sz="18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Live program distributors </a:t>
            </a:r>
            <a:endParaRPr sz="18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3B68"/>
              </a:buClr>
              <a:buSzPts val="1800"/>
              <a:buFont typeface="Open Sans"/>
              <a:buChar char="●"/>
            </a:pPr>
            <a:r>
              <a:rPr lang="fr" sz="18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Live production companies</a:t>
            </a:r>
            <a:endParaRPr/>
          </a:p>
        </p:txBody>
      </p:sp>
      <p:sp>
        <p:nvSpPr>
          <p:cNvPr id="703" name="Google Shape;70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1"/>
          <p:cNvSpPr txBox="1"/>
          <p:nvPr/>
        </p:nvSpPr>
        <p:spPr>
          <a:xfrm>
            <a:off x="1966850" y="2998725"/>
            <a:ext cx="370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41"/>
          <p:cNvSpPr txBox="1"/>
          <p:nvPr/>
        </p:nvSpPr>
        <p:spPr>
          <a:xfrm>
            <a:off x="291625" y="268227"/>
            <a:ext cx="88170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203B68"/>
                </a:solidFill>
                <a:latin typeface="Open Sans"/>
                <a:ea typeface="Open Sans"/>
                <a:cs typeface="Open Sans"/>
                <a:sym typeface="Open Sans"/>
              </a:rPr>
              <a:t>A Web Platform</a:t>
            </a:r>
            <a:endParaRPr b="1" sz="3000">
              <a:solidFill>
                <a:srgbClr val="203B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0" name="Google Shape;710;p41"/>
          <p:cNvSpPr txBox="1"/>
          <p:nvPr/>
        </p:nvSpPr>
        <p:spPr>
          <a:xfrm>
            <a:off x="1907950" y="1666800"/>
            <a:ext cx="63363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Provision Digigram field codec configurations for journalists</a:t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Configure Digigram studio codec</a:t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Manage communication links for guests</a:t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1" name="Google Shape;711;p41"/>
          <p:cNvSpPr txBox="1"/>
          <p:nvPr/>
        </p:nvSpPr>
        <p:spPr>
          <a:xfrm>
            <a:off x="1907949" y="2504650"/>
            <a:ext cx="55143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View and manage the codec fleet</a:t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Monitor the status of codecs and communications in real time</a:t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2" name="Google Shape;712;p41"/>
          <p:cNvSpPr txBox="1"/>
          <p:nvPr/>
        </p:nvSpPr>
        <p:spPr>
          <a:xfrm>
            <a:off x="1907960" y="3044648"/>
            <a:ext cx="52425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Take full remote control of IQOYA TALK field codecs</a:t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3" name="Google Shape;713;p41"/>
          <p:cNvSpPr txBox="1"/>
          <p:nvPr/>
        </p:nvSpPr>
        <p:spPr>
          <a:xfrm>
            <a:off x="1907949" y="3617335"/>
            <a:ext cx="62712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View network metrics of ongoing and past communications</a:t>
            </a:r>
            <a:endParaRPr sz="12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4" name="Google Shape;714;p41"/>
          <p:cNvCxnSpPr/>
          <p:nvPr/>
        </p:nvCxnSpPr>
        <p:spPr>
          <a:xfrm>
            <a:off x="1194848" y="2449481"/>
            <a:ext cx="62712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715" name="Google Shape;715;p41"/>
          <p:cNvCxnSpPr/>
          <p:nvPr/>
        </p:nvCxnSpPr>
        <p:spPr>
          <a:xfrm>
            <a:off x="1271048" y="3706933"/>
            <a:ext cx="62712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16" name="Google Shape;716;p41"/>
          <p:cNvSpPr txBox="1"/>
          <p:nvPr/>
        </p:nvSpPr>
        <p:spPr>
          <a:xfrm>
            <a:off x="1907950" y="981000"/>
            <a:ext cx="52425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Manage users and assign roles</a:t>
            </a:r>
            <a:endParaRPr sz="1200">
              <a:solidFill>
                <a:srgbClr val="1E446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1200"/>
              <a:buFont typeface="Open Sans"/>
              <a:buChar char="●"/>
            </a:pPr>
            <a:r>
              <a:rPr lang="fr" sz="1200">
                <a:solidFill>
                  <a:srgbClr val="1E446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Create contacts</a:t>
            </a:r>
            <a:endParaRPr sz="1200">
              <a:solidFill>
                <a:srgbClr val="1E446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7" name="Google Shape;71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249" y="1109348"/>
            <a:ext cx="435700" cy="4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2250" y="1779411"/>
            <a:ext cx="435700" cy="4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2261" y="3161574"/>
            <a:ext cx="435700" cy="4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2241" y="3816574"/>
            <a:ext cx="435700" cy="4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2250" y="2616216"/>
            <a:ext cx="435700" cy="4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7134" y="251750"/>
            <a:ext cx="1121066" cy="79041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2"/>
          <p:cNvSpPr txBox="1"/>
          <p:nvPr>
            <p:ph type="title"/>
          </p:nvPr>
        </p:nvSpPr>
        <p:spPr>
          <a:xfrm>
            <a:off x="348600" y="315800"/>
            <a:ext cx="8446800" cy="7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Users benefits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729" name="Google Shape;729;p42"/>
          <p:cNvSpPr/>
          <p:nvPr/>
        </p:nvSpPr>
        <p:spPr>
          <a:xfrm>
            <a:off x="304900" y="1263325"/>
            <a:ext cx="2689800" cy="29526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0" name="Google Shape;730;p42"/>
          <p:cNvSpPr/>
          <p:nvPr/>
        </p:nvSpPr>
        <p:spPr>
          <a:xfrm>
            <a:off x="6149571" y="1263325"/>
            <a:ext cx="2689800" cy="29526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31" name="Google Shape;731;p42"/>
          <p:cNvSpPr/>
          <p:nvPr/>
        </p:nvSpPr>
        <p:spPr>
          <a:xfrm>
            <a:off x="3227236" y="1252050"/>
            <a:ext cx="2689800" cy="29526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C882"/>
              </a:gs>
              <a:gs pos="30000">
                <a:srgbClr val="FFAB40"/>
              </a:gs>
              <a:gs pos="100000">
                <a:srgbClr val="F58E09"/>
              </a:gs>
            </a:gsLst>
            <a:lin ang="8100019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1212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32" name="Google Shape;732;p42"/>
          <p:cNvSpPr/>
          <p:nvPr/>
        </p:nvSpPr>
        <p:spPr>
          <a:xfrm>
            <a:off x="372966" y="1328256"/>
            <a:ext cx="2548500" cy="10827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0BAD9">
                  <a:alpha val="34901"/>
                </a:srgbClr>
              </a:gs>
            </a:gsLst>
            <a:lin ang="18900044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p42"/>
          <p:cNvSpPr txBox="1"/>
          <p:nvPr/>
        </p:nvSpPr>
        <p:spPr>
          <a:xfrm>
            <a:off x="442250" y="1767144"/>
            <a:ext cx="16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technician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42"/>
          <p:cNvSpPr/>
          <p:nvPr/>
        </p:nvSpPr>
        <p:spPr>
          <a:xfrm>
            <a:off x="3297886" y="1328256"/>
            <a:ext cx="2548500" cy="10827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0196"/>
                </a:srgbClr>
              </a:gs>
            </a:gsLst>
            <a:lin ang="18900044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5" name="Google Shape;735;p42"/>
          <p:cNvSpPr txBox="1"/>
          <p:nvPr/>
        </p:nvSpPr>
        <p:spPr>
          <a:xfrm>
            <a:off x="3396975" y="1832069"/>
            <a:ext cx="16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journalists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p42"/>
          <p:cNvSpPr/>
          <p:nvPr/>
        </p:nvSpPr>
        <p:spPr>
          <a:xfrm>
            <a:off x="6220031" y="1328256"/>
            <a:ext cx="2548500" cy="10827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0BAD9">
                  <a:alpha val="34901"/>
                </a:srgbClr>
              </a:gs>
            </a:gsLst>
            <a:lin ang="18900044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7" name="Google Shape;737;p42"/>
          <p:cNvSpPr txBox="1"/>
          <p:nvPr/>
        </p:nvSpPr>
        <p:spPr>
          <a:xfrm>
            <a:off x="6379550" y="1767144"/>
            <a:ext cx="164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5400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broadcasters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8" name="Google Shape;738;p42"/>
          <p:cNvSpPr txBox="1"/>
          <p:nvPr/>
        </p:nvSpPr>
        <p:spPr>
          <a:xfrm>
            <a:off x="304900" y="2334750"/>
            <a:ext cx="2689800" cy="17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40800" lvl="0" marL="1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Prepare the settings of remote live broadcast sessions in advance and avoid the last minutes pressure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0800" lvl="0" marL="1800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 need to pre-configure IQOYA TALK units and assign them to journalists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0800" lvl="0" marL="1800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Real time monitoring of the communications status,  and act from anywhere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0800" lvl="0" marL="1800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Don’t struggle with unreliable communications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0800" lvl="0" marL="1800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Inviting guest is a breeze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0800" lvl="0" marL="180000" rtl="0" algn="l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Intuitive web interface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9" name="Google Shape;739;p42"/>
          <p:cNvSpPr txBox="1"/>
          <p:nvPr/>
        </p:nvSpPr>
        <p:spPr>
          <a:xfrm>
            <a:off x="3227225" y="2399675"/>
            <a:ext cx="2689800" cy="14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40800" lvl="0" marL="1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 codec configuration to be done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1" marL="314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○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Journalists can focus on their job!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1" marL="314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○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Personal settings for the mixes to the headphones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0800" lvl="0" marL="1800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Never alone on the field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1" marL="314999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○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Journalists can request for remote assistance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1" marL="314999" marR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Open Sans"/>
              <a:buChar char="○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Technicians can remotely configure the audio settings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0" name="Google Shape;740;p42"/>
          <p:cNvSpPr txBox="1"/>
          <p:nvPr/>
        </p:nvSpPr>
        <p:spPr>
          <a:xfrm>
            <a:off x="6149575" y="2334750"/>
            <a:ext cx="2689800" cy="17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40800" lvl="0" marL="1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Cut costs: 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1" marL="314999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○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IQOYA TALK units shared by all the journalists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1" marL="314999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○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 need to send a technician with the journalist at each remote broadcast location.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6050" lvl="1" marL="314999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○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 need to design, install and maintain your own audio over IP infrastructure.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0800" lvl="0" marL="1800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Flexibility regarding remote broadcasts management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0800" lvl="0" marL="180000" rtl="0" algn="l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Font typeface="Open Sans"/>
              <a:buChar char="●"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Safe and secure, audio stream sources are authenticated: you control what goes on air.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41" name="Google Shape;741;p42" title="noun-multi-tool-6569283.png"/>
          <p:cNvPicPr preferRelativeResize="0"/>
          <p:nvPr/>
        </p:nvPicPr>
        <p:blipFill rotWithShape="1">
          <a:blip r:embed="rId3">
            <a:alphaModFix/>
          </a:blip>
          <a:srcRect b="15874" l="0" r="0" t="0"/>
          <a:stretch/>
        </p:blipFill>
        <p:spPr>
          <a:xfrm>
            <a:off x="499403" y="1338667"/>
            <a:ext cx="553751" cy="4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2" title="noun-scale-5864696.png"/>
          <p:cNvPicPr preferRelativeResize="0"/>
          <p:nvPr/>
        </p:nvPicPr>
        <p:blipFill rotWithShape="1">
          <a:blip r:embed="rId4">
            <a:alphaModFix/>
          </a:blip>
          <a:srcRect b="14632" l="0" r="0" t="0"/>
          <a:stretch/>
        </p:blipFill>
        <p:spPr>
          <a:xfrm>
            <a:off x="3432550" y="1419894"/>
            <a:ext cx="507551" cy="4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2" title="noun-network-security-5207241.png"/>
          <p:cNvPicPr preferRelativeResize="0"/>
          <p:nvPr/>
        </p:nvPicPr>
        <p:blipFill rotWithShape="1">
          <a:blip r:embed="rId5">
            <a:alphaModFix/>
          </a:blip>
          <a:srcRect b="15867" l="0" r="0" t="0"/>
          <a:stretch/>
        </p:blipFill>
        <p:spPr>
          <a:xfrm>
            <a:off x="6424800" y="1338669"/>
            <a:ext cx="567745" cy="4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49" name="Google Shape;749;p43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Example of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5000"/>
              <a:t>Uses cases </a:t>
            </a:r>
            <a:endParaRPr sz="5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4"/>
          <p:cNvSpPr/>
          <p:nvPr/>
        </p:nvSpPr>
        <p:spPr>
          <a:xfrm>
            <a:off x="103499" y="1899947"/>
            <a:ext cx="5028300" cy="2361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5" name="Google Shape;755;p44"/>
          <p:cNvGrpSpPr/>
          <p:nvPr/>
        </p:nvGrpSpPr>
        <p:grpSpPr>
          <a:xfrm>
            <a:off x="1336383" y="2338581"/>
            <a:ext cx="875972" cy="626336"/>
            <a:chOff x="4198069" y="1112954"/>
            <a:chExt cx="730281" cy="522164"/>
          </a:xfrm>
        </p:grpSpPr>
        <p:pic>
          <p:nvPicPr>
            <p:cNvPr descr="recolorier l'image avec la couleur #0097a7" id="756" name="Google Shape;756;p44"/>
            <p:cNvPicPr preferRelativeResize="0"/>
            <p:nvPr/>
          </p:nvPicPr>
          <p:blipFill rotWithShape="1">
            <a:blip r:embed="rId3">
              <a:alphaModFix/>
            </a:blip>
            <a:srcRect b="29202" l="12381" r="11149" t="16124"/>
            <a:stretch/>
          </p:blipFill>
          <p:spPr>
            <a:xfrm>
              <a:off x="4198069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7" name="Google Shape;757;p44"/>
            <p:cNvSpPr txBox="1"/>
            <p:nvPr/>
          </p:nvSpPr>
          <p:spPr>
            <a:xfrm>
              <a:off x="4262050" y="1252329"/>
              <a:ext cx="66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L</a:t>
              </a: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AN</a:t>
              </a:r>
              <a:endParaRPr b="1" sz="10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58" name="Google Shape;758;p44"/>
          <p:cNvGrpSpPr/>
          <p:nvPr/>
        </p:nvGrpSpPr>
        <p:grpSpPr>
          <a:xfrm>
            <a:off x="1546583" y="1095907"/>
            <a:ext cx="875972" cy="626336"/>
            <a:chOff x="4198069" y="1112954"/>
            <a:chExt cx="730281" cy="522164"/>
          </a:xfrm>
        </p:grpSpPr>
        <p:pic>
          <p:nvPicPr>
            <p:cNvPr descr="recolorier l'image avec la couleur #0097a7" id="759" name="Google Shape;759;p44"/>
            <p:cNvPicPr preferRelativeResize="0"/>
            <p:nvPr/>
          </p:nvPicPr>
          <p:blipFill rotWithShape="1">
            <a:blip r:embed="rId3">
              <a:alphaModFix/>
            </a:blip>
            <a:srcRect b="29202" l="12381" r="11149" t="16124"/>
            <a:stretch/>
          </p:blipFill>
          <p:spPr>
            <a:xfrm>
              <a:off x="4198069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44"/>
            <p:cNvSpPr txBox="1"/>
            <p:nvPr/>
          </p:nvSpPr>
          <p:spPr>
            <a:xfrm>
              <a:off x="4262050" y="1252329"/>
              <a:ext cx="66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WAN</a:t>
              </a:r>
              <a:endParaRPr b="1" sz="10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761" name="Google Shape;76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0250" y="1533124"/>
            <a:ext cx="1361650" cy="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325" y="2979495"/>
            <a:ext cx="513061" cy="48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1388" y="1591213"/>
            <a:ext cx="513061" cy="48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9598" y="3327913"/>
            <a:ext cx="548663" cy="4991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5" name="Google Shape;765;p44"/>
          <p:cNvCxnSpPr>
            <a:stCxn id="757" idx="3"/>
            <a:endCxn id="766" idx="1"/>
          </p:cNvCxnSpPr>
          <p:nvPr/>
        </p:nvCxnSpPr>
        <p:spPr>
          <a:xfrm>
            <a:off x="2212354" y="2699540"/>
            <a:ext cx="1178100" cy="5211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F1C23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67" name="Google Shape;767;p44"/>
          <p:cNvCxnSpPr>
            <a:stCxn id="762" idx="3"/>
            <a:endCxn id="768" idx="1"/>
          </p:cNvCxnSpPr>
          <p:nvPr/>
        </p:nvCxnSpPr>
        <p:spPr>
          <a:xfrm flipH="1" rot="10800000">
            <a:off x="5956387" y="2634105"/>
            <a:ext cx="1597800" cy="5865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69" name="Google Shape;769;p44"/>
          <p:cNvCxnSpPr>
            <a:endCxn id="770" idx="1"/>
          </p:cNvCxnSpPr>
          <p:nvPr/>
        </p:nvCxnSpPr>
        <p:spPr>
          <a:xfrm>
            <a:off x="5827442" y="3206403"/>
            <a:ext cx="964500" cy="371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1" name="Google Shape;771;p44"/>
          <p:cNvCxnSpPr>
            <a:stCxn id="763" idx="3"/>
            <a:endCxn id="761" idx="1"/>
          </p:cNvCxnSpPr>
          <p:nvPr/>
        </p:nvCxnSpPr>
        <p:spPr>
          <a:xfrm>
            <a:off x="6524449" y="1834244"/>
            <a:ext cx="685800" cy="0"/>
          </a:xfrm>
          <a:prstGeom prst="straightConnector1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2" name="Google Shape;772;p44"/>
          <p:cNvSpPr txBox="1"/>
          <p:nvPr/>
        </p:nvSpPr>
        <p:spPr>
          <a:xfrm>
            <a:off x="2094011" y="3296899"/>
            <a:ext cx="10236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AES/EBU or analog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3" name="Google Shape;773;p44"/>
          <p:cNvSpPr txBox="1"/>
          <p:nvPr/>
        </p:nvSpPr>
        <p:spPr>
          <a:xfrm>
            <a:off x="6506196" y="2917099"/>
            <a:ext cx="12720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MPEG-TS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SPTS, MPTS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74" name="Google Shape;774;p44"/>
          <p:cNvCxnSpPr>
            <a:stCxn id="764" idx="3"/>
            <a:endCxn id="766" idx="1"/>
          </p:cNvCxnSpPr>
          <p:nvPr/>
        </p:nvCxnSpPr>
        <p:spPr>
          <a:xfrm flipH="1" rot="10800000">
            <a:off x="1608261" y="3220499"/>
            <a:ext cx="1782300" cy="3570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99C7B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775" name="Google Shape;775;p44"/>
          <p:cNvCxnSpPr>
            <a:stCxn id="766" idx="3"/>
            <a:endCxn id="763" idx="1"/>
          </p:cNvCxnSpPr>
          <p:nvPr/>
        </p:nvCxnSpPr>
        <p:spPr>
          <a:xfrm flipH="1" rot="10800000">
            <a:off x="5065751" y="1834305"/>
            <a:ext cx="945600" cy="13863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6" name="Google Shape;776;p44"/>
          <p:cNvCxnSpPr>
            <a:stCxn id="766" idx="3"/>
            <a:endCxn id="762" idx="1"/>
          </p:cNvCxnSpPr>
          <p:nvPr/>
        </p:nvCxnSpPr>
        <p:spPr>
          <a:xfrm>
            <a:off x="5065751" y="3220605"/>
            <a:ext cx="377700" cy="600"/>
          </a:xfrm>
          <a:prstGeom prst="curvedConnector3">
            <a:avLst>
              <a:gd fmla="val 4998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77" name="Google Shape;777;p44"/>
          <p:cNvPicPr preferRelativeResize="0"/>
          <p:nvPr/>
        </p:nvPicPr>
        <p:blipFill rotWithShape="1">
          <a:blip r:embed="rId8">
            <a:alphaModFix/>
          </a:blip>
          <a:srcRect b="0" l="0" r="-8213" t="0"/>
          <a:stretch/>
        </p:blipFill>
        <p:spPr>
          <a:xfrm>
            <a:off x="384576" y="1025875"/>
            <a:ext cx="548650" cy="193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8" name="Google Shape;778;p44"/>
          <p:cNvCxnSpPr>
            <a:stCxn id="779" idx="3"/>
            <a:endCxn id="759" idx="1"/>
          </p:cNvCxnSpPr>
          <p:nvPr/>
        </p:nvCxnSpPr>
        <p:spPr>
          <a:xfrm flipH="1" rot="10800000">
            <a:off x="922638" y="1409186"/>
            <a:ext cx="624000" cy="1413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rgbClr val="A4C2F4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780" name="Google Shape;780;p44"/>
          <p:cNvCxnSpPr>
            <a:stCxn id="777" idx="3"/>
            <a:endCxn id="759" idx="1"/>
          </p:cNvCxnSpPr>
          <p:nvPr/>
        </p:nvCxnSpPr>
        <p:spPr>
          <a:xfrm>
            <a:off x="933226" y="1122750"/>
            <a:ext cx="613500" cy="286200"/>
          </a:xfrm>
          <a:prstGeom prst="curvedConnector3">
            <a:avLst>
              <a:gd fmla="val 49988" name="adj1"/>
            </a:avLst>
          </a:prstGeom>
          <a:noFill/>
          <a:ln cap="flat" cmpd="sng" w="9525">
            <a:solidFill>
              <a:srgbClr val="A4C2F4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781" name="Google Shape;781;p44"/>
          <p:cNvCxnSpPr>
            <a:stCxn id="760" idx="3"/>
            <a:endCxn id="766" idx="1"/>
          </p:cNvCxnSpPr>
          <p:nvPr/>
        </p:nvCxnSpPr>
        <p:spPr>
          <a:xfrm>
            <a:off x="2422554" y="1456867"/>
            <a:ext cx="968100" cy="1763700"/>
          </a:xfrm>
          <a:prstGeom prst="curvedConnector3">
            <a:avLst>
              <a:gd fmla="val 49993" name="adj1"/>
            </a:avLst>
          </a:prstGeom>
          <a:noFill/>
          <a:ln cap="flat" cmpd="sng" w="9525">
            <a:solidFill>
              <a:srgbClr val="A4C2F4"/>
            </a:solidFill>
            <a:prstDash val="dash"/>
            <a:round/>
            <a:headEnd len="med" w="med" type="none"/>
            <a:tailEnd len="med" w="med" type="stealth"/>
          </a:ln>
        </p:spPr>
      </p:cxnSp>
      <p:cxnSp>
        <p:nvCxnSpPr>
          <p:cNvPr id="782" name="Google Shape;782;p44"/>
          <p:cNvCxnSpPr>
            <a:stCxn id="762" idx="3"/>
            <a:endCxn id="783" idx="1"/>
          </p:cNvCxnSpPr>
          <p:nvPr/>
        </p:nvCxnSpPr>
        <p:spPr>
          <a:xfrm>
            <a:off x="5956387" y="3220605"/>
            <a:ext cx="841500" cy="10266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4" name="Google Shape;784;p44"/>
          <p:cNvSpPr txBox="1"/>
          <p:nvPr/>
        </p:nvSpPr>
        <p:spPr>
          <a:xfrm>
            <a:off x="5420182" y="2084100"/>
            <a:ext cx="1361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Icecast,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Shoutcast,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HLS </a:t>
            </a: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multi bitrate,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5" name="Google Shape;785;p44"/>
          <p:cNvSpPr txBox="1"/>
          <p:nvPr/>
        </p:nvSpPr>
        <p:spPr>
          <a:xfrm>
            <a:off x="6098584" y="3258473"/>
            <a:ext cx="8217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ACIP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6" name="Google Shape;786;p44"/>
          <p:cNvSpPr txBox="1"/>
          <p:nvPr/>
        </p:nvSpPr>
        <p:spPr>
          <a:xfrm>
            <a:off x="2409762" y="1487862"/>
            <a:ext cx="14076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Optional transcoding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6" name="Google Shape;766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90519" y="2919475"/>
            <a:ext cx="1675232" cy="60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329" y="3764952"/>
            <a:ext cx="513061" cy="4822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8" name="Google Shape;788;p44"/>
          <p:cNvCxnSpPr>
            <a:stCxn id="766" idx="3"/>
            <a:endCxn id="787" idx="1"/>
          </p:cNvCxnSpPr>
          <p:nvPr/>
        </p:nvCxnSpPr>
        <p:spPr>
          <a:xfrm>
            <a:off x="5065751" y="3220605"/>
            <a:ext cx="377700" cy="785400"/>
          </a:xfrm>
          <a:prstGeom prst="curvedConnector3">
            <a:avLst>
              <a:gd fmla="val 49984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9" name="Google Shape;789;p44"/>
          <p:cNvCxnSpPr>
            <a:stCxn id="787" idx="3"/>
            <a:endCxn id="770" idx="1"/>
          </p:cNvCxnSpPr>
          <p:nvPr/>
        </p:nvCxnSpPr>
        <p:spPr>
          <a:xfrm flipH="1" rot="10800000">
            <a:off x="5956390" y="3577361"/>
            <a:ext cx="835500" cy="4287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3A81BA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790" name="Google Shape;790;p44"/>
          <p:cNvCxnSpPr>
            <a:stCxn id="787" idx="3"/>
            <a:endCxn id="783" idx="1"/>
          </p:cNvCxnSpPr>
          <p:nvPr/>
        </p:nvCxnSpPr>
        <p:spPr>
          <a:xfrm>
            <a:off x="5956390" y="4006061"/>
            <a:ext cx="841500" cy="2412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3A81BA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791" name="Google Shape;791;p44"/>
          <p:cNvSpPr txBox="1"/>
          <p:nvPr/>
        </p:nvSpPr>
        <p:spPr>
          <a:xfrm>
            <a:off x="5065738" y="1273047"/>
            <a:ext cx="11367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Web radio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Multi protocols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Multi formats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92" name="Google Shape;792;p44"/>
          <p:cNvCxnSpPr>
            <a:stCxn id="793" idx="3"/>
            <a:endCxn id="756" idx="1"/>
          </p:cNvCxnSpPr>
          <p:nvPr/>
        </p:nvCxnSpPr>
        <p:spPr>
          <a:xfrm>
            <a:off x="982886" y="2651774"/>
            <a:ext cx="353400" cy="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94" name="Google Shape;794;p44"/>
          <p:cNvSpPr txBox="1"/>
          <p:nvPr/>
        </p:nvSpPr>
        <p:spPr>
          <a:xfrm>
            <a:off x="921725" y="2106075"/>
            <a:ext cx="16752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AES67, RAVENNA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5" name="Google Shape;795;p44"/>
          <p:cNvSpPr txBox="1"/>
          <p:nvPr>
            <p:ph type="title"/>
          </p:nvPr>
        </p:nvSpPr>
        <p:spPr>
          <a:xfrm>
            <a:off x="348600" y="315800"/>
            <a:ext cx="8446800" cy="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/>
              <a:t>Audio distribution general use case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779" name="Google Shape;779;p44"/>
          <p:cNvPicPr preferRelativeResize="0"/>
          <p:nvPr/>
        </p:nvPicPr>
        <p:blipFill rotWithShape="1">
          <a:blip r:embed="rId10">
            <a:alphaModFix/>
          </a:blip>
          <a:srcRect b="13630" l="0" r="0" t="7944"/>
          <a:stretch/>
        </p:blipFill>
        <p:spPr>
          <a:xfrm>
            <a:off x="353463" y="1327299"/>
            <a:ext cx="569175" cy="446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0b0080" id="793" name="Google Shape;793;p44"/>
          <p:cNvPicPr preferRelativeResize="0"/>
          <p:nvPr/>
        </p:nvPicPr>
        <p:blipFill rotWithShape="1">
          <a:blip r:embed="rId11">
            <a:alphaModFix/>
          </a:blip>
          <a:srcRect b="12671" l="0" r="0" t="0"/>
          <a:stretch/>
        </p:blipFill>
        <p:spPr>
          <a:xfrm>
            <a:off x="293250" y="2350648"/>
            <a:ext cx="689636" cy="60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0b0080" id="796" name="Google Shape;796;p44"/>
          <p:cNvPicPr preferRelativeResize="0"/>
          <p:nvPr/>
        </p:nvPicPr>
        <p:blipFill rotWithShape="1">
          <a:blip r:embed="rId11">
            <a:alphaModFix/>
          </a:blip>
          <a:srcRect b="12671" l="0" r="0" t="0"/>
          <a:stretch/>
        </p:blipFill>
        <p:spPr>
          <a:xfrm>
            <a:off x="293247" y="3221198"/>
            <a:ext cx="689636" cy="6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44"/>
          <p:cNvSpPr txBox="1"/>
          <p:nvPr/>
        </p:nvSpPr>
        <p:spPr>
          <a:xfrm>
            <a:off x="126259" y="2990149"/>
            <a:ext cx="10236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On-Air console</a:t>
            </a:r>
            <a:endParaRPr b="1"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8" name="Google Shape;768;p44"/>
          <p:cNvPicPr preferRelativeResize="0"/>
          <p:nvPr/>
        </p:nvPicPr>
        <p:blipFill rotWithShape="1">
          <a:blip r:embed="rId10">
            <a:alphaModFix/>
          </a:blip>
          <a:srcRect b="13630" l="0" r="0" t="7944"/>
          <a:stretch/>
        </p:blipFill>
        <p:spPr>
          <a:xfrm>
            <a:off x="7554325" y="2255812"/>
            <a:ext cx="964500" cy="75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4" title="X/link-le_Front_sans_bg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1942" y="3152124"/>
            <a:ext cx="1276452" cy="850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4" title="X/link-le_Front_sans_bg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7942" y="3821824"/>
            <a:ext cx="1276452" cy="850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4"/>
          <p:cNvPicPr preferRelativeResize="0"/>
          <p:nvPr/>
        </p:nvPicPr>
        <p:blipFill rotWithShape="1">
          <a:blip r:embed="rId13">
            <a:alphaModFix/>
          </a:blip>
          <a:srcRect b="21389" l="25634" r="27759" t="15348"/>
          <a:stretch/>
        </p:blipFill>
        <p:spPr>
          <a:xfrm>
            <a:off x="8117875" y="3005675"/>
            <a:ext cx="569175" cy="7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4"/>
          <p:cNvPicPr preferRelativeResize="0"/>
          <p:nvPr/>
        </p:nvPicPr>
        <p:blipFill rotWithShape="1">
          <a:blip r:embed="rId13">
            <a:alphaModFix/>
          </a:blip>
          <a:srcRect b="21389" l="25634" r="27759" t="15348"/>
          <a:stretch/>
        </p:blipFill>
        <p:spPr>
          <a:xfrm>
            <a:off x="8117875" y="3740375"/>
            <a:ext cx="569175" cy="7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44"/>
          <p:cNvSpPr txBox="1"/>
          <p:nvPr/>
        </p:nvSpPr>
        <p:spPr>
          <a:xfrm>
            <a:off x="3467413" y="1899950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Radio Studio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1" name="Google Shape;801;p44"/>
          <p:cNvSpPr txBox="1"/>
          <p:nvPr/>
        </p:nvSpPr>
        <p:spPr>
          <a:xfrm>
            <a:off x="5197685" y="3440404"/>
            <a:ext cx="11367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Dual streaming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5"/>
          <p:cNvSpPr/>
          <p:nvPr/>
        </p:nvSpPr>
        <p:spPr>
          <a:xfrm>
            <a:off x="585050" y="1203550"/>
            <a:ext cx="2936100" cy="2790600"/>
          </a:xfrm>
          <a:prstGeom prst="roundRect">
            <a:avLst>
              <a:gd fmla="val 7706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45"/>
          <p:cNvSpPr/>
          <p:nvPr/>
        </p:nvSpPr>
        <p:spPr>
          <a:xfrm>
            <a:off x="5556250" y="822550"/>
            <a:ext cx="2936100" cy="2790600"/>
          </a:xfrm>
          <a:prstGeom prst="roundRect">
            <a:avLst>
              <a:gd fmla="val 7939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45"/>
          <p:cNvSpPr txBox="1"/>
          <p:nvPr/>
        </p:nvSpPr>
        <p:spPr>
          <a:xfrm>
            <a:off x="1213525" y="1203550"/>
            <a:ext cx="39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45"/>
          <p:cNvSpPr txBox="1"/>
          <p:nvPr>
            <p:ph type="title"/>
          </p:nvPr>
        </p:nvSpPr>
        <p:spPr>
          <a:xfrm>
            <a:off x="348600" y="315800"/>
            <a:ext cx="84468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IP Backup to satellite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810" name="Google Shape;810;p45"/>
          <p:cNvPicPr preferRelativeResize="0"/>
          <p:nvPr/>
        </p:nvPicPr>
        <p:blipFill rotWithShape="1">
          <a:blip r:embed="rId3">
            <a:alphaModFix/>
          </a:blip>
          <a:srcRect b="13630" l="12157" r="12706" t="7944"/>
          <a:stretch/>
        </p:blipFill>
        <p:spPr>
          <a:xfrm>
            <a:off x="2695050" y="1857775"/>
            <a:ext cx="736900" cy="7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45"/>
          <p:cNvPicPr preferRelativeResize="0"/>
          <p:nvPr/>
        </p:nvPicPr>
        <p:blipFill rotWithShape="1">
          <a:blip r:embed="rId4">
            <a:alphaModFix/>
          </a:blip>
          <a:srcRect b="18540" l="-1060" r="1060" t="0"/>
          <a:stretch/>
        </p:blipFill>
        <p:spPr>
          <a:xfrm>
            <a:off x="4086449" y="974959"/>
            <a:ext cx="980700" cy="7988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2" name="Google Shape;812;p45"/>
          <p:cNvGrpSpPr/>
          <p:nvPr/>
        </p:nvGrpSpPr>
        <p:grpSpPr>
          <a:xfrm>
            <a:off x="4156533" y="2567732"/>
            <a:ext cx="875972" cy="626336"/>
            <a:chOff x="4198069" y="1112954"/>
            <a:chExt cx="730281" cy="522164"/>
          </a:xfrm>
        </p:grpSpPr>
        <p:pic>
          <p:nvPicPr>
            <p:cNvPr descr="recolorier l'image avec la couleur #0097a7" id="813" name="Google Shape;813;p45"/>
            <p:cNvPicPr preferRelativeResize="0"/>
            <p:nvPr/>
          </p:nvPicPr>
          <p:blipFill rotWithShape="1">
            <a:blip r:embed="rId5">
              <a:alphaModFix/>
            </a:blip>
            <a:srcRect b="29202" l="12381" r="11149" t="16124"/>
            <a:stretch/>
          </p:blipFill>
          <p:spPr>
            <a:xfrm>
              <a:off x="4198069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4" name="Google Shape;814;p45"/>
            <p:cNvSpPr txBox="1"/>
            <p:nvPr/>
          </p:nvSpPr>
          <p:spPr>
            <a:xfrm>
              <a:off x="4262050" y="1252329"/>
              <a:ext cx="66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WAN</a:t>
              </a:r>
              <a:endParaRPr b="1" sz="10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descr="recolorier avec la couleur #0b0080" id="815" name="Google Shape;815;p45"/>
          <p:cNvPicPr preferRelativeResize="0"/>
          <p:nvPr/>
        </p:nvPicPr>
        <p:blipFill rotWithShape="1">
          <a:blip r:embed="rId6">
            <a:alphaModFix/>
          </a:blip>
          <a:srcRect b="12671" l="0" r="0" t="0"/>
          <a:stretch/>
        </p:blipFill>
        <p:spPr>
          <a:xfrm>
            <a:off x="984050" y="1711115"/>
            <a:ext cx="688800" cy="60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45"/>
          <p:cNvPicPr preferRelativeResize="0"/>
          <p:nvPr/>
        </p:nvPicPr>
        <p:blipFill rotWithShape="1">
          <a:blip r:embed="rId7">
            <a:alphaModFix/>
          </a:blip>
          <a:srcRect b="17714" l="0" r="0" t="12794"/>
          <a:stretch/>
        </p:blipFill>
        <p:spPr>
          <a:xfrm>
            <a:off x="1444550" y="3330775"/>
            <a:ext cx="1276450" cy="3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5" title="X/link-le_Front_sans_bg.png"/>
          <p:cNvPicPr preferRelativeResize="0"/>
          <p:nvPr/>
        </p:nvPicPr>
        <p:blipFill rotWithShape="1">
          <a:blip r:embed="rId8">
            <a:alphaModFix/>
          </a:blip>
          <a:srcRect b="23886" l="0" r="0" t="31913"/>
          <a:stretch/>
        </p:blipFill>
        <p:spPr>
          <a:xfrm>
            <a:off x="6296850" y="2931899"/>
            <a:ext cx="1276452" cy="376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8" name="Google Shape;818;p45"/>
          <p:cNvCxnSpPr>
            <a:stCxn id="815" idx="3"/>
            <a:endCxn id="819" idx="0"/>
          </p:cNvCxnSpPr>
          <p:nvPr/>
        </p:nvCxnSpPr>
        <p:spPr>
          <a:xfrm>
            <a:off x="1672850" y="2011875"/>
            <a:ext cx="409800" cy="5604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19" name="Google Shape;819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8448" y="2572407"/>
            <a:ext cx="548663" cy="4991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0" name="Google Shape;820;p45"/>
          <p:cNvCxnSpPr>
            <a:stCxn id="819" idx="2"/>
            <a:endCxn id="816" idx="0"/>
          </p:cNvCxnSpPr>
          <p:nvPr/>
        </p:nvCxnSpPr>
        <p:spPr>
          <a:xfrm flipH="1" rot="-5400000">
            <a:off x="1953479" y="3200878"/>
            <a:ext cx="259200" cy="6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1" name="Google Shape;821;p45"/>
          <p:cNvCxnSpPr>
            <a:stCxn id="819" idx="3"/>
            <a:endCxn id="810" idx="1"/>
          </p:cNvCxnSpPr>
          <p:nvPr/>
        </p:nvCxnSpPr>
        <p:spPr>
          <a:xfrm flipH="1" rot="10800000">
            <a:off x="2357111" y="2242393"/>
            <a:ext cx="337800" cy="579600"/>
          </a:xfrm>
          <a:prstGeom prst="curvedConnector3">
            <a:avLst>
              <a:gd fmla="val 50021" name="adj1"/>
            </a:avLst>
          </a:prstGeom>
          <a:noFill/>
          <a:ln cap="flat" cmpd="sng" w="9525">
            <a:solidFill>
              <a:srgbClr val="3A81BA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22" name="Google Shape;822;p45"/>
          <p:cNvCxnSpPr>
            <a:stCxn id="810" idx="3"/>
            <a:endCxn id="811" idx="1"/>
          </p:cNvCxnSpPr>
          <p:nvPr/>
        </p:nvCxnSpPr>
        <p:spPr>
          <a:xfrm flipH="1" rot="10800000">
            <a:off x="3431950" y="1374438"/>
            <a:ext cx="654600" cy="867900"/>
          </a:xfrm>
          <a:prstGeom prst="curvedConnector3">
            <a:avLst>
              <a:gd fmla="val 49992" name="adj1"/>
            </a:avLst>
          </a:prstGeom>
          <a:noFill/>
          <a:ln cap="flat" cmpd="sng" w="9525">
            <a:solidFill>
              <a:srgbClr val="3A81BA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23" name="Google Shape;823;p45"/>
          <p:cNvCxnSpPr>
            <a:stCxn id="811" idx="3"/>
            <a:endCxn id="824" idx="3"/>
          </p:cNvCxnSpPr>
          <p:nvPr/>
        </p:nvCxnSpPr>
        <p:spPr>
          <a:xfrm>
            <a:off x="5067149" y="1374399"/>
            <a:ext cx="1497300" cy="5340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rgbClr val="3A81BA"/>
            </a:solidFill>
            <a:prstDash val="dash"/>
            <a:round/>
            <a:headEnd len="med" w="med" type="none"/>
            <a:tailEnd len="med" w="med" type="triangle"/>
          </a:ln>
        </p:spPr>
      </p:cxnSp>
      <p:pic>
        <p:nvPicPr>
          <p:cNvPr id="824" name="Google Shape;824;p45"/>
          <p:cNvPicPr preferRelativeResize="0"/>
          <p:nvPr/>
        </p:nvPicPr>
        <p:blipFill rotWithShape="1">
          <a:blip r:embed="rId3">
            <a:alphaModFix/>
          </a:blip>
          <a:srcRect b="13630" l="12639" r="12218" t="7944"/>
          <a:stretch/>
        </p:blipFill>
        <p:spPr>
          <a:xfrm flipH="1">
            <a:off x="6564575" y="1523925"/>
            <a:ext cx="736900" cy="76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5" name="Google Shape;825;p45"/>
          <p:cNvCxnSpPr>
            <a:endCxn id="816" idx="1"/>
          </p:cNvCxnSpPr>
          <p:nvPr/>
        </p:nvCxnSpPr>
        <p:spPr>
          <a:xfrm>
            <a:off x="876350" y="3489025"/>
            <a:ext cx="568200" cy="1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6" name="Google Shape;826;p45"/>
          <p:cNvCxnSpPr>
            <a:stCxn id="816" idx="3"/>
            <a:endCxn id="813" idx="1"/>
          </p:cNvCxnSpPr>
          <p:nvPr/>
        </p:nvCxnSpPr>
        <p:spPr>
          <a:xfrm flipH="1" rot="10800000">
            <a:off x="2721000" y="2880925"/>
            <a:ext cx="1435500" cy="6093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7" name="Google Shape;827;p45"/>
          <p:cNvCxnSpPr>
            <a:stCxn id="814" idx="3"/>
            <a:endCxn id="817" idx="1"/>
          </p:cNvCxnSpPr>
          <p:nvPr/>
        </p:nvCxnSpPr>
        <p:spPr>
          <a:xfrm>
            <a:off x="5032504" y="2928692"/>
            <a:ext cx="1264200" cy="1911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28" name="Google Shape;828;p45"/>
          <p:cNvPicPr preferRelativeResize="0"/>
          <p:nvPr/>
        </p:nvPicPr>
        <p:blipFill rotWithShape="1">
          <a:blip r:embed="rId10">
            <a:alphaModFix/>
          </a:blip>
          <a:srcRect b="21389" l="25634" r="27759" t="15348"/>
          <a:stretch/>
        </p:blipFill>
        <p:spPr>
          <a:xfrm>
            <a:off x="1327100" y="3071700"/>
            <a:ext cx="569175" cy="77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9" name="Google Shape;829;p45"/>
          <p:cNvCxnSpPr>
            <a:stCxn id="817" idx="3"/>
            <a:endCxn id="828" idx="1"/>
          </p:cNvCxnSpPr>
          <p:nvPr/>
        </p:nvCxnSpPr>
        <p:spPr>
          <a:xfrm flipH="1">
            <a:off x="1327002" y="3119925"/>
            <a:ext cx="6246300" cy="338100"/>
          </a:xfrm>
          <a:prstGeom prst="curvedConnector5">
            <a:avLst>
              <a:gd fmla="val -3812" name="adj1"/>
              <a:gd fmla="val -126043" name="adj2"/>
              <a:gd fmla="val 103811" name="adj3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0" name="Google Shape;830;p45"/>
          <p:cNvCxnSpPr>
            <a:stCxn id="824" idx="2"/>
            <a:endCxn id="817" idx="0"/>
          </p:cNvCxnSpPr>
          <p:nvPr/>
        </p:nvCxnSpPr>
        <p:spPr>
          <a:xfrm flipH="1" rot="-5400000">
            <a:off x="6614575" y="2611475"/>
            <a:ext cx="639000" cy="2100"/>
          </a:xfrm>
          <a:prstGeom prst="curvedConnector3">
            <a:avLst>
              <a:gd fmla="val 49990" name="adj1"/>
            </a:avLst>
          </a:prstGeom>
          <a:noFill/>
          <a:ln cap="flat" cmpd="sng" w="9525">
            <a:solidFill>
              <a:srgbClr val="3A81BA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31" name="Google Shape;831;p45"/>
          <p:cNvSpPr txBox="1"/>
          <p:nvPr/>
        </p:nvSpPr>
        <p:spPr>
          <a:xfrm>
            <a:off x="585062" y="3470744"/>
            <a:ext cx="108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RDS data on RS232 or UDP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2" name="Google Shape;832;p45"/>
          <p:cNvSpPr txBox="1"/>
          <p:nvPr/>
        </p:nvSpPr>
        <p:spPr>
          <a:xfrm>
            <a:off x="2954125" y="3272925"/>
            <a:ext cx="108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Analog or AES/EBU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" name="Google Shape;833;p45"/>
          <p:cNvSpPr txBox="1"/>
          <p:nvPr/>
        </p:nvSpPr>
        <p:spPr>
          <a:xfrm>
            <a:off x="5847875" y="2443113"/>
            <a:ext cx="108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Satellite IRD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4" name="Google Shape;834;p45"/>
          <p:cNvSpPr txBox="1"/>
          <p:nvPr/>
        </p:nvSpPr>
        <p:spPr>
          <a:xfrm>
            <a:off x="1368500" y="1242100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Radio Studio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5" name="Google Shape;835;p45"/>
          <p:cNvSpPr txBox="1"/>
          <p:nvPr/>
        </p:nvSpPr>
        <p:spPr>
          <a:xfrm>
            <a:off x="6263500" y="861100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Transmitter Site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6" name="Google Shape;836;p45"/>
          <p:cNvSpPr txBox="1"/>
          <p:nvPr/>
        </p:nvSpPr>
        <p:spPr>
          <a:xfrm>
            <a:off x="5627350" y="3765525"/>
            <a:ext cx="2865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Decoding priorities</a:t>
            </a:r>
            <a:endParaRPr b="1"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Priority 1: satellite decoder output (analog or AES/EBU) with silence detection enabled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Priority 2: IP stream from studio 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Priority 3: Sound file or playlist on SDHC card 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Hardware by-pass on power </a:t>
            </a:r>
            <a:r>
              <a:rPr b="1"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failure</a:t>
            </a: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 enabled -&gt; satellite program is routed to the transmitter 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7" name="Google Shape;837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38045" y="3302088"/>
            <a:ext cx="338701" cy="201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46"/>
          <p:cNvSpPr txBox="1"/>
          <p:nvPr/>
        </p:nvSpPr>
        <p:spPr>
          <a:xfrm>
            <a:off x="951925" y="1197600"/>
            <a:ext cx="350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46"/>
          <p:cNvSpPr txBox="1"/>
          <p:nvPr>
            <p:ph type="title"/>
          </p:nvPr>
        </p:nvSpPr>
        <p:spPr>
          <a:xfrm>
            <a:off x="348600" y="315800"/>
            <a:ext cx="84468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Streaming to DVB/cable operator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844" name="Google Shape;844;p46"/>
          <p:cNvPicPr preferRelativeResize="0"/>
          <p:nvPr/>
        </p:nvPicPr>
        <p:blipFill rotWithShape="1">
          <a:blip r:embed="rId3">
            <a:alphaModFix/>
          </a:blip>
          <a:srcRect b="17714" l="0" r="0" t="12794"/>
          <a:stretch/>
        </p:blipFill>
        <p:spPr>
          <a:xfrm>
            <a:off x="2648800" y="1628700"/>
            <a:ext cx="1276450" cy="3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46" title="IQOYA_SERV_LINK  - Vue de face - 2026.png"/>
          <p:cNvPicPr preferRelativeResize="0"/>
          <p:nvPr/>
        </p:nvPicPr>
        <p:blipFill rotWithShape="1">
          <a:blip r:embed="rId4">
            <a:alphaModFix/>
          </a:blip>
          <a:srcRect b="0" l="3566" r="4055" t="0"/>
          <a:stretch/>
        </p:blipFill>
        <p:spPr>
          <a:xfrm>
            <a:off x="2727675" y="3196975"/>
            <a:ext cx="1222800" cy="580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6" name="Google Shape;846;p46"/>
          <p:cNvGrpSpPr/>
          <p:nvPr/>
        </p:nvGrpSpPr>
        <p:grpSpPr>
          <a:xfrm>
            <a:off x="5109033" y="1411382"/>
            <a:ext cx="875964" cy="640594"/>
            <a:chOff x="4198069" y="1112954"/>
            <a:chExt cx="730275" cy="534050"/>
          </a:xfrm>
        </p:grpSpPr>
        <p:pic>
          <p:nvPicPr>
            <p:cNvPr descr="recolorier l'image avec la couleur #0097a7" id="847" name="Google Shape;847;p46"/>
            <p:cNvPicPr preferRelativeResize="0"/>
            <p:nvPr/>
          </p:nvPicPr>
          <p:blipFill rotWithShape="1">
            <a:blip r:embed="rId5">
              <a:alphaModFix/>
            </a:blip>
            <a:srcRect b="29202" l="12381" r="11149" t="16124"/>
            <a:stretch/>
          </p:blipFill>
          <p:spPr>
            <a:xfrm>
              <a:off x="4198069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8" name="Google Shape;848;p46"/>
            <p:cNvSpPr txBox="1"/>
            <p:nvPr/>
          </p:nvSpPr>
          <p:spPr>
            <a:xfrm>
              <a:off x="4230567" y="1185304"/>
              <a:ext cx="666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WAN MPLS</a:t>
              </a:r>
              <a:endParaRPr b="1" sz="10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descr="recolorier avec la couleur #0b0080" id="849" name="Google Shape;849;p46"/>
          <p:cNvPicPr preferRelativeResize="0"/>
          <p:nvPr/>
        </p:nvPicPr>
        <p:blipFill rotWithShape="1">
          <a:blip r:embed="rId6">
            <a:alphaModFix/>
          </a:blip>
          <a:srcRect b="12671" l="0" r="0" t="0"/>
          <a:stretch/>
        </p:blipFill>
        <p:spPr>
          <a:xfrm>
            <a:off x="498700" y="1487616"/>
            <a:ext cx="688800" cy="60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2298" y="1538557"/>
            <a:ext cx="548663" cy="4991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0b0080" id="851" name="Google Shape;851;p46"/>
          <p:cNvPicPr preferRelativeResize="0"/>
          <p:nvPr/>
        </p:nvPicPr>
        <p:blipFill rotWithShape="1">
          <a:blip r:embed="rId6">
            <a:alphaModFix/>
          </a:blip>
          <a:srcRect b="12671" l="0" r="0" t="0"/>
          <a:stretch/>
        </p:blipFill>
        <p:spPr>
          <a:xfrm>
            <a:off x="723325" y="3188102"/>
            <a:ext cx="688800" cy="60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9248" y="3239282"/>
            <a:ext cx="548663" cy="4991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0b0080" id="853" name="Google Shape;853;p46"/>
          <p:cNvPicPr preferRelativeResize="0"/>
          <p:nvPr/>
        </p:nvPicPr>
        <p:blipFill rotWithShape="1">
          <a:blip r:embed="rId6">
            <a:alphaModFix/>
          </a:blip>
          <a:srcRect b="12671" l="0" r="0" t="0"/>
          <a:stretch/>
        </p:blipFill>
        <p:spPr>
          <a:xfrm>
            <a:off x="620950" y="3063552"/>
            <a:ext cx="688800" cy="601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olorier avec la couleur #0b0080" id="854" name="Google Shape;854;p46"/>
          <p:cNvPicPr preferRelativeResize="0"/>
          <p:nvPr/>
        </p:nvPicPr>
        <p:blipFill rotWithShape="1">
          <a:blip r:embed="rId6">
            <a:alphaModFix/>
          </a:blip>
          <a:srcRect b="12671" l="0" r="0" t="0"/>
          <a:stretch/>
        </p:blipFill>
        <p:spPr>
          <a:xfrm>
            <a:off x="507825" y="2934827"/>
            <a:ext cx="688800" cy="601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5" name="Google Shape;855;p46"/>
          <p:cNvGrpSpPr/>
          <p:nvPr/>
        </p:nvGrpSpPr>
        <p:grpSpPr>
          <a:xfrm>
            <a:off x="5109033" y="3168570"/>
            <a:ext cx="875964" cy="640594"/>
            <a:chOff x="4198069" y="1112954"/>
            <a:chExt cx="730275" cy="534050"/>
          </a:xfrm>
        </p:grpSpPr>
        <p:pic>
          <p:nvPicPr>
            <p:cNvPr descr="recolorier l'image avec la couleur #0097a7" id="856" name="Google Shape;856;p46"/>
            <p:cNvPicPr preferRelativeResize="0"/>
            <p:nvPr/>
          </p:nvPicPr>
          <p:blipFill rotWithShape="1">
            <a:blip r:embed="rId5">
              <a:alphaModFix/>
            </a:blip>
            <a:srcRect b="29202" l="12381" r="11149" t="16124"/>
            <a:stretch/>
          </p:blipFill>
          <p:spPr>
            <a:xfrm>
              <a:off x="4198069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7" name="Google Shape;857;p46"/>
            <p:cNvSpPr txBox="1"/>
            <p:nvPr/>
          </p:nvSpPr>
          <p:spPr>
            <a:xfrm>
              <a:off x="4230567" y="1185304"/>
              <a:ext cx="666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WAN MPLS</a:t>
              </a:r>
              <a:endParaRPr b="1" sz="10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858" name="Google Shape;858;p46"/>
          <p:cNvCxnSpPr>
            <a:stCxn id="849" idx="3"/>
            <a:endCxn id="850" idx="1"/>
          </p:cNvCxnSpPr>
          <p:nvPr/>
        </p:nvCxnSpPr>
        <p:spPr>
          <a:xfrm>
            <a:off x="1187500" y="1788377"/>
            <a:ext cx="574800" cy="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9" name="Google Shape;859;p46"/>
          <p:cNvCxnSpPr>
            <a:stCxn id="850" idx="3"/>
            <a:endCxn id="844" idx="1"/>
          </p:cNvCxnSpPr>
          <p:nvPr/>
        </p:nvCxnSpPr>
        <p:spPr>
          <a:xfrm>
            <a:off x="2310961" y="1788143"/>
            <a:ext cx="337800" cy="6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0" name="Google Shape;860;p46"/>
          <p:cNvCxnSpPr>
            <a:stCxn id="844" idx="3"/>
            <a:endCxn id="848" idx="1"/>
          </p:cNvCxnSpPr>
          <p:nvPr/>
        </p:nvCxnSpPr>
        <p:spPr>
          <a:xfrm flipH="1" rot="10800000">
            <a:off x="3925250" y="1774950"/>
            <a:ext cx="1222800" cy="132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1" name="Google Shape;861;p46"/>
          <p:cNvCxnSpPr>
            <a:stCxn id="848" idx="3"/>
            <a:endCxn id="862" idx="0"/>
          </p:cNvCxnSpPr>
          <p:nvPr/>
        </p:nvCxnSpPr>
        <p:spPr>
          <a:xfrm>
            <a:off x="5947240" y="1775071"/>
            <a:ext cx="674400" cy="9909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63" name="Google Shape;863;p46"/>
          <p:cNvPicPr preferRelativeResize="0"/>
          <p:nvPr/>
        </p:nvPicPr>
        <p:blipFill rotWithShape="1">
          <a:blip r:embed="rId8">
            <a:alphaModFix/>
          </a:blip>
          <a:srcRect b="13630" l="12157" r="12706" t="7944"/>
          <a:stretch/>
        </p:blipFill>
        <p:spPr>
          <a:xfrm>
            <a:off x="7570850" y="2181075"/>
            <a:ext cx="736900" cy="76912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46"/>
          <p:cNvSpPr txBox="1"/>
          <p:nvPr/>
        </p:nvSpPr>
        <p:spPr>
          <a:xfrm>
            <a:off x="3915759" y="3419566"/>
            <a:ext cx="12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Multiple MPEG-TS/IP SPTS or MPEG-TS MPTS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65" name="Google Shape;865;p46"/>
          <p:cNvCxnSpPr>
            <a:stCxn id="851" idx="3"/>
            <a:endCxn id="852" idx="1"/>
          </p:cNvCxnSpPr>
          <p:nvPr/>
        </p:nvCxnSpPr>
        <p:spPr>
          <a:xfrm>
            <a:off x="1412125" y="3488862"/>
            <a:ext cx="407100" cy="6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6" name="Google Shape;866;p46"/>
          <p:cNvCxnSpPr>
            <a:stCxn id="852" idx="3"/>
            <a:endCxn id="845" idx="1"/>
          </p:cNvCxnSpPr>
          <p:nvPr/>
        </p:nvCxnSpPr>
        <p:spPr>
          <a:xfrm flipH="1" rot="10800000">
            <a:off x="2367911" y="3487368"/>
            <a:ext cx="359700" cy="1500"/>
          </a:xfrm>
          <a:prstGeom prst="curvedConnector3">
            <a:avLst>
              <a:gd fmla="val 50009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7" name="Google Shape;867;p46"/>
          <p:cNvCxnSpPr>
            <a:stCxn id="845" idx="3"/>
            <a:endCxn id="856" idx="1"/>
          </p:cNvCxnSpPr>
          <p:nvPr/>
        </p:nvCxnSpPr>
        <p:spPr>
          <a:xfrm flipH="1" rot="10800000">
            <a:off x="3950475" y="3481663"/>
            <a:ext cx="1158600" cy="57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8" name="Google Shape;868;p46"/>
          <p:cNvCxnSpPr>
            <a:stCxn id="857" idx="3"/>
            <a:endCxn id="862" idx="2"/>
          </p:cNvCxnSpPr>
          <p:nvPr/>
        </p:nvCxnSpPr>
        <p:spPr>
          <a:xfrm flipH="1" rot="10800000">
            <a:off x="5947240" y="3134459"/>
            <a:ext cx="674400" cy="3978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joystick (fourni par Getty Images)" id="862" name="Google Shape;862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7150" y="2765850"/>
            <a:ext cx="368701" cy="368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9" name="Google Shape;869;p46"/>
          <p:cNvCxnSpPr>
            <a:stCxn id="862" idx="3"/>
            <a:endCxn id="863" idx="1"/>
          </p:cNvCxnSpPr>
          <p:nvPr/>
        </p:nvCxnSpPr>
        <p:spPr>
          <a:xfrm flipH="1" rot="10800000">
            <a:off x="6805852" y="2565601"/>
            <a:ext cx="765000" cy="384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0" name="Google Shape;870;p46"/>
          <p:cNvSpPr txBox="1"/>
          <p:nvPr/>
        </p:nvSpPr>
        <p:spPr>
          <a:xfrm>
            <a:off x="6662595" y="2131350"/>
            <a:ext cx="1051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DVB cable operator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1" name="Google Shape;871;p46"/>
          <p:cNvSpPr txBox="1"/>
          <p:nvPr/>
        </p:nvSpPr>
        <p:spPr>
          <a:xfrm>
            <a:off x="36875" y="1126964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Studio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2" name="Google Shape;872;p46"/>
          <p:cNvSpPr txBox="1"/>
          <p:nvPr/>
        </p:nvSpPr>
        <p:spPr>
          <a:xfrm>
            <a:off x="204550" y="2601725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Multiple </a:t>
            </a: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Studios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3" name="Google Shape;873;p46"/>
          <p:cNvSpPr txBox="1"/>
          <p:nvPr/>
        </p:nvSpPr>
        <p:spPr>
          <a:xfrm>
            <a:off x="6062803" y="2858241"/>
            <a:ext cx="46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Mux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47"/>
          <p:cNvSpPr/>
          <p:nvPr/>
        </p:nvSpPr>
        <p:spPr>
          <a:xfrm>
            <a:off x="216021" y="1265509"/>
            <a:ext cx="5559300" cy="2118600"/>
          </a:xfrm>
          <a:prstGeom prst="roundRect">
            <a:avLst>
              <a:gd fmla="val 7706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47"/>
          <p:cNvSpPr txBox="1"/>
          <p:nvPr>
            <p:ph type="title"/>
          </p:nvPr>
        </p:nvSpPr>
        <p:spPr>
          <a:xfrm>
            <a:off x="348600" y="197323"/>
            <a:ext cx="4963200" cy="7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Audio via DVB (RCF FR)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880" name="Google Shape;880;p47" title="X/link-le_Front_sans_bg.png"/>
          <p:cNvPicPr preferRelativeResize="0"/>
          <p:nvPr/>
        </p:nvPicPr>
        <p:blipFill rotWithShape="1">
          <a:blip r:embed="rId3">
            <a:alphaModFix/>
          </a:blip>
          <a:srcRect b="23886" l="0" r="0" t="31913"/>
          <a:stretch/>
        </p:blipFill>
        <p:spPr>
          <a:xfrm>
            <a:off x="476021" y="1594638"/>
            <a:ext cx="1276452" cy="37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47" title="X/link-le_Front_sans_bg.png"/>
          <p:cNvPicPr preferRelativeResize="0"/>
          <p:nvPr/>
        </p:nvPicPr>
        <p:blipFill rotWithShape="1">
          <a:blip r:embed="rId3">
            <a:alphaModFix/>
          </a:blip>
          <a:srcRect b="23886" l="0" r="0" t="31913"/>
          <a:stretch/>
        </p:blipFill>
        <p:spPr>
          <a:xfrm>
            <a:off x="476021" y="2015111"/>
            <a:ext cx="1276452" cy="37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47" title="X/link-le_Front_sans_bg.png"/>
          <p:cNvPicPr preferRelativeResize="0"/>
          <p:nvPr/>
        </p:nvPicPr>
        <p:blipFill rotWithShape="1">
          <a:blip r:embed="rId3">
            <a:alphaModFix/>
          </a:blip>
          <a:srcRect b="23886" l="0" r="0" t="31913"/>
          <a:stretch/>
        </p:blipFill>
        <p:spPr>
          <a:xfrm>
            <a:off x="476021" y="2435585"/>
            <a:ext cx="1276452" cy="37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47" title="X/link-le_Front_sans_bg.png"/>
          <p:cNvPicPr preferRelativeResize="0"/>
          <p:nvPr/>
        </p:nvPicPr>
        <p:blipFill rotWithShape="1">
          <a:blip r:embed="rId3">
            <a:alphaModFix/>
          </a:blip>
          <a:srcRect b="23886" l="0" r="0" t="31913"/>
          <a:stretch/>
        </p:blipFill>
        <p:spPr>
          <a:xfrm>
            <a:off x="476021" y="2856058"/>
            <a:ext cx="1276452" cy="37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47" title="IQOYA_SERV_LINK  - Vue de face - 2026.png"/>
          <p:cNvPicPr preferRelativeResize="0"/>
          <p:nvPr/>
        </p:nvPicPr>
        <p:blipFill rotWithShape="1">
          <a:blip r:embed="rId4">
            <a:alphaModFix/>
          </a:blip>
          <a:srcRect b="0" l="3566" r="4055" t="0"/>
          <a:stretch/>
        </p:blipFill>
        <p:spPr>
          <a:xfrm>
            <a:off x="3979146" y="1763109"/>
            <a:ext cx="1222800" cy="5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47" title="IQOYA_SERV_LINK  - Vue de face - 2026.png"/>
          <p:cNvPicPr preferRelativeResize="0"/>
          <p:nvPr/>
        </p:nvPicPr>
        <p:blipFill rotWithShape="1">
          <a:blip r:embed="rId4">
            <a:alphaModFix/>
          </a:blip>
          <a:srcRect b="0" l="3566" r="4055" t="0"/>
          <a:stretch/>
        </p:blipFill>
        <p:spPr>
          <a:xfrm>
            <a:off x="3979146" y="2420084"/>
            <a:ext cx="1222800" cy="5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47"/>
          <p:cNvSpPr txBox="1"/>
          <p:nvPr/>
        </p:nvSpPr>
        <p:spPr>
          <a:xfrm>
            <a:off x="3907446" y="2841484"/>
            <a:ext cx="136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SERV/LINK </a:t>
            </a:r>
            <a:r>
              <a:rPr b="1" lang="fr" sz="1000">
                <a:solidFill>
                  <a:srgbClr val="70BAD9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7" name="Google Shape;887;p47"/>
          <p:cNvSpPr txBox="1"/>
          <p:nvPr/>
        </p:nvSpPr>
        <p:spPr>
          <a:xfrm>
            <a:off x="3907446" y="1544026"/>
            <a:ext cx="136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SERV/LINK </a:t>
            </a:r>
            <a:r>
              <a:rPr b="1" lang="fr" sz="1000">
                <a:solidFill>
                  <a:srgbClr val="70BAD9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8" name="Google Shape;888;p47"/>
          <p:cNvSpPr txBox="1"/>
          <p:nvPr/>
        </p:nvSpPr>
        <p:spPr>
          <a:xfrm>
            <a:off x="4605321" y="2186434"/>
            <a:ext cx="80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Life line (IP)</a:t>
            </a:r>
            <a:endParaRPr b="1" sz="8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9" name="Google Shape;889;p47"/>
          <p:cNvSpPr txBox="1"/>
          <p:nvPr/>
        </p:nvSpPr>
        <p:spPr>
          <a:xfrm>
            <a:off x="5792034" y="2325237"/>
            <a:ext cx="136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MPEG-TS MPTS / IP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90" name="Google Shape;890;p47"/>
          <p:cNvPicPr preferRelativeResize="0"/>
          <p:nvPr/>
        </p:nvPicPr>
        <p:blipFill rotWithShape="1">
          <a:blip r:embed="rId5">
            <a:alphaModFix/>
          </a:blip>
          <a:srcRect b="13630" l="12157" r="12706" t="7944"/>
          <a:stretch/>
        </p:blipFill>
        <p:spPr>
          <a:xfrm>
            <a:off x="7112711" y="2083035"/>
            <a:ext cx="574799" cy="599936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47"/>
          <p:cNvSpPr txBox="1"/>
          <p:nvPr/>
        </p:nvSpPr>
        <p:spPr>
          <a:xfrm>
            <a:off x="6707736" y="2570351"/>
            <a:ext cx="136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Globecast MUX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92" name="Google Shape;892;p47"/>
          <p:cNvGrpSpPr/>
          <p:nvPr/>
        </p:nvGrpSpPr>
        <p:grpSpPr>
          <a:xfrm>
            <a:off x="2371284" y="1747450"/>
            <a:ext cx="1203949" cy="860826"/>
            <a:chOff x="4061871" y="1112958"/>
            <a:chExt cx="1003709" cy="717654"/>
          </a:xfrm>
        </p:grpSpPr>
        <p:pic>
          <p:nvPicPr>
            <p:cNvPr descr="recolorier l'image avec la couleur #0097a7" id="893" name="Google Shape;893;p47"/>
            <p:cNvPicPr preferRelativeResize="0"/>
            <p:nvPr/>
          </p:nvPicPr>
          <p:blipFill rotWithShape="1">
            <a:blip r:embed="rId6">
              <a:alphaModFix/>
            </a:blip>
            <a:srcRect b="29202" l="12381" r="11149" t="16124"/>
            <a:stretch/>
          </p:blipFill>
          <p:spPr>
            <a:xfrm>
              <a:off x="4061871" y="1112958"/>
              <a:ext cx="1003709" cy="7176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4" name="Google Shape;894;p47"/>
            <p:cNvSpPr txBox="1"/>
            <p:nvPr/>
          </p:nvSpPr>
          <p:spPr>
            <a:xfrm>
              <a:off x="4230567" y="1223784"/>
              <a:ext cx="666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VPN </a:t>
              </a: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MPLS &amp; internet</a:t>
              </a:r>
              <a:endParaRPr b="1" sz="10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95" name="Google Shape;895;p47"/>
          <p:cNvSpPr txBox="1"/>
          <p:nvPr/>
        </p:nvSpPr>
        <p:spPr>
          <a:xfrm>
            <a:off x="2290158" y="2464164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IP RTP stream mono with FEC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96" name="Google Shape;896;p47"/>
          <p:cNvCxnSpPr>
            <a:stCxn id="880" idx="3"/>
            <a:endCxn id="893" idx="1"/>
          </p:cNvCxnSpPr>
          <p:nvPr/>
        </p:nvCxnSpPr>
        <p:spPr>
          <a:xfrm>
            <a:off x="1752473" y="1782663"/>
            <a:ext cx="618900" cy="395100"/>
          </a:xfrm>
          <a:prstGeom prst="curvedConnector3">
            <a:avLst>
              <a:gd fmla="val 4999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7" name="Google Shape;897;p47"/>
          <p:cNvCxnSpPr>
            <a:stCxn id="881" idx="3"/>
            <a:endCxn id="893" idx="1"/>
          </p:cNvCxnSpPr>
          <p:nvPr/>
        </p:nvCxnSpPr>
        <p:spPr>
          <a:xfrm flipH="1" rot="10800000">
            <a:off x="1752473" y="2177937"/>
            <a:ext cx="618900" cy="25200"/>
          </a:xfrm>
          <a:prstGeom prst="curvedConnector3">
            <a:avLst>
              <a:gd fmla="val 4999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8" name="Google Shape;898;p47"/>
          <p:cNvCxnSpPr>
            <a:stCxn id="882" idx="3"/>
            <a:endCxn id="893" idx="1"/>
          </p:cNvCxnSpPr>
          <p:nvPr/>
        </p:nvCxnSpPr>
        <p:spPr>
          <a:xfrm flipH="1" rot="10800000">
            <a:off x="1752473" y="2177810"/>
            <a:ext cx="618900" cy="445800"/>
          </a:xfrm>
          <a:prstGeom prst="curvedConnector3">
            <a:avLst>
              <a:gd fmla="val 4999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9" name="Google Shape;899;p47"/>
          <p:cNvCxnSpPr/>
          <p:nvPr/>
        </p:nvCxnSpPr>
        <p:spPr>
          <a:xfrm rot="-5400000">
            <a:off x="1609709" y="2301463"/>
            <a:ext cx="866100" cy="618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0" name="Google Shape;900;p47"/>
          <p:cNvCxnSpPr>
            <a:stCxn id="893" idx="3"/>
            <a:endCxn id="884" idx="1"/>
          </p:cNvCxnSpPr>
          <p:nvPr/>
        </p:nvCxnSpPr>
        <p:spPr>
          <a:xfrm flipH="1" rot="10800000">
            <a:off x="3575233" y="2053363"/>
            <a:ext cx="403800" cy="124500"/>
          </a:xfrm>
          <a:prstGeom prst="curvedConnector3">
            <a:avLst>
              <a:gd fmla="val 50014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1" name="Google Shape;901;p47"/>
          <p:cNvCxnSpPr>
            <a:stCxn id="893" idx="3"/>
            <a:endCxn id="885" idx="1"/>
          </p:cNvCxnSpPr>
          <p:nvPr/>
        </p:nvCxnSpPr>
        <p:spPr>
          <a:xfrm>
            <a:off x="3575233" y="2177863"/>
            <a:ext cx="403800" cy="532500"/>
          </a:xfrm>
          <a:prstGeom prst="curvedConnector3">
            <a:avLst>
              <a:gd fmla="val 50014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2" name="Google Shape;902;p47"/>
          <p:cNvCxnSpPr>
            <a:stCxn id="884" idx="3"/>
            <a:endCxn id="903" idx="1"/>
          </p:cNvCxnSpPr>
          <p:nvPr/>
        </p:nvCxnSpPr>
        <p:spPr>
          <a:xfrm>
            <a:off x="5201946" y="2053497"/>
            <a:ext cx="489000" cy="2607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4" name="Google Shape;904;p47"/>
          <p:cNvCxnSpPr>
            <a:stCxn id="885" idx="3"/>
            <a:endCxn id="903" idx="3"/>
          </p:cNvCxnSpPr>
          <p:nvPr/>
        </p:nvCxnSpPr>
        <p:spPr>
          <a:xfrm flipH="1" rot="10800000">
            <a:off x="5201946" y="2451872"/>
            <a:ext cx="489000" cy="2586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5" name="Google Shape;905;p47"/>
          <p:cNvSpPr txBox="1"/>
          <p:nvPr/>
        </p:nvSpPr>
        <p:spPr>
          <a:xfrm>
            <a:off x="353446" y="1265509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&gt; 40 regional s</a:t>
            </a: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tudios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6" name="Google Shape;906;p47"/>
          <p:cNvSpPr txBox="1"/>
          <p:nvPr/>
        </p:nvSpPr>
        <p:spPr>
          <a:xfrm>
            <a:off x="3790259" y="1265509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Data center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07" name="Google Shape;907;p47"/>
          <p:cNvCxnSpPr>
            <a:stCxn id="903" idx="6"/>
            <a:endCxn id="890" idx="1"/>
          </p:cNvCxnSpPr>
          <p:nvPr/>
        </p:nvCxnSpPr>
        <p:spPr>
          <a:xfrm>
            <a:off x="5857446" y="2383009"/>
            <a:ext cx="1255200" cy="6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3" name="Google Shape;903;p47"/>
          <p:cNvSpPr/>
          <p:nvPr/>
        </p:nvSpPr>
        <p:spPr>
          <a:xfrm>
            <a:off x="5662446" y="2285509"/>
            <a:ext cx="195000" cy="1950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8" name="Google Shape;908;p47"/>
          <p:cNvSpPr txBox="1"/>
          <p:nvPr/>
        </p:nvSpPr>
        <p:spPr>
          <a:xfrm>
            <a:off x="874375" y="3528225"/>
            <a:ext cx="4539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" spcFirstLastPara="1" rIns="0" wrap="square" tIns="0">
            <a:spAutoFit/>
          </a:bodyPr>
          <a:lstStyle/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40+ programs to stream in multiple bitrates via DVB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Transcoding of 40+ regional programs (RTP MPEG L2 to MPEG-TS MPTS AAC)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1+1 redundancy 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9" name="Google Shape;909;p47"/>
          <p:cNvPicPr preferRelativeResize="0"/>
          <p:nvPr/>
        </p:nvPicPr>
        <p:blipFill rotWithShape="1">
          <a:blip r:embed="rId7">
            <a:alphaModFix/>
          </a:blip>
          <a:srcRect b="21389" l="25634" r="27759" t="15348"/>
          <a:stretch/>
        </p:blipFill>
        <p:spPr>
          <a:xfrm>
            <a:off x="8384435" y="1993941"/>
            <a:ext cx="328443" cy="4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47"/>
          <p:cNvPicPr preferRelativeResize="0"/>
          <p:nvPr/>
        </p:nvPicPr>
        <p:blipFill rotWithShape="1">
          <a:blip r:embed="rId8">
            <a:alphaModFix/>
          </a:blip>
          <a:srcRect b="18540" l="-1060" r="1060" t="0"/>
          <a:stretch/>
        </p:blipFill>
        <p:spPr>
          <a:xfrm>
            <a:off x="7809624" y="886137"/>
            <a:ext cx="574799" cy="46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47"/>
          <p:cNvPicPr preferRelativeResize="0"/>
          <p:nvPr/>
        </p:nvPicPr>
        <p:blipFill rotWithShape="1">
          <a:blip r:embed="rId7">
            <a:alphaModFix/>
          </a:blip>
          <a:srcRect b="21389" l="25634" r="27759" t="15348"/>
          <a:stretch/>
        </p:blipFill>
        <p:spPr>
          <a:xfrm>
            <a:off x="8536835" y="2146341"/>
            <a:ext cx="328443" cy="4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47"/>
          <p:cNvPicPr preferRelativeResize="0"/>
          <p:nvPr/>
        </p:nvPicPr>
        <p:blipFill rotWithShape="1">
          <a:blip r:embed="rId7">
            <a:alphaModFix/>
          </a:blip>
          <a:srcRect b="21389" l="25634" r="27759" t="15348"/>
          <a:stretch/>
        </p:blipFill>
        <p:spPr>
          <a:xfrm>
            <a:off x="8689235" y="2298741"/>
            <a:ext cx="328443" cy="4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47"/>
          <p:cNvPicPr preferRelativeResize="0"/>
          <p:nvPr/>
        </p:nvPicPr>
        <p:blipFill rotWithShape="1">
          <a:blip r:embed="rId7">
            <a:alphaModFix/>
          </a:blip>
          <a:srcRect b="21389" l="25634" r="27759" t="15348"/>
          <a:stretch/>
        </p:blipFill>
        <p:spPr>
          <a:xfrm>
            <a:off x="8841635" y="2451141"/>
            <a:ext cx="328443" cy="4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8"/>
          <p:cNvSpPr txBox="1"/>
          <p:nvPr/>
        </p:nvSpPr>
        <p:spPr>
          <a:xfrm>
            <a:off x="3839250" y="3288725"/>
            <a:ext cx="4904400" cy="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12 SERV/LINK units, AES67 connectivity, 8 to 64 stereo channels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IQOYA connect for about 300 simultaneous contributions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At the production studio, all the commentaries in different languages are embedded with the clean feed in a TS stream for delivery to TV stations.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463"/>
              </a:buClr>
              <a:buSzPts val="900"/>
              <a:buFont typeface="Open Sans"/>
              <a:buChar char="●"/>
            </a:pPr>
            <a:r>
              <a:rPr lang="fr" sz="9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Used for many sport competitions (world championships, olympic games, etc...)</a:t>
            </a:r>
            <a:endParaRPr sz="9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9" name="Google Shape;919;p48"/>
          <p:cNvSpPr txBox="1"/>
          <p:nvPr>
            <p:ph type="title"/>
          </p:nvPr>
        </p:nvSpPr>
        <p:spPr>
          <a:xfrm>
            <a:off x="348600" y="315800"/>
            <a:ext cx="84468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/>
              <a:t>Live remote commentaries for sports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920" name="Google Shape;920;p48"/>
          <p:cNvSpPr txBox="1"/>
          <p:nvPr/>
        </p:nvSpPr>
        <p:spPr>
          <a:xfrm>
            <a:off x="348600" y="773900"/>
            <a:ext cx="6871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3A81B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Warner Bros. Discovery Eurosport</a:t>
            </a:r>
            <a:endParaRPr sz="1700">
              <a:solidFill>
                <a:srgbClr val="3A81B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921" name="Google Shape;921;p48" title="noun-satellite-truck-6216023.png"/>
          <p:cNvPicPr preferRelativeResize="0"/>
          <p:nvPr/>
        </p:nvPicPr>
        <p:blipFill rotWithShape="1">
          <a:blip r:embed="rId3">
            <a:alphaModFix/>
          </a:blip>
          <a:srcRect b="13292" l="0" r="0" t="0"/>
          <a:stretch/>
        </p:blipFill>
        <p:spPr>
          <a:xfrm>
            <a:off x="1085097" y="2410950"/>
            <a:ext cx="653375" cy="56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8" title="noun-stadium-2228295.png"/>
          <p:cNvPicPr preferRelativeResize="0"/>
          <p:nvPr/>
        </p:nvPicPr>
        <p:blipFill rotWithShape="1">
          <a:blip r:embed="rId4">
            <a:alphaModFix/>
          </a:blip>
          <a:srcRect b="14836" l="0" r="0" t="0"/>
          <a:stretch/>
        </p:blipFill>
        <p:spPr>
          <a:xfrm>
            <a:off x="127450" y="2154224"/>
            <a:ext cx="1005725" cy="85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8" title="noun-commentator-3098315.png"/>
          <p:cNvPicPr preferRelativeResize="0"/>
          <p:nvPr/>
        </p:nvPicPr>
        <p:blipFill rotWithShape="1">
          <a:blip r:embed="rId5">
            <a:alphaModFix/>
          </a:blip>
          <a:srcRect b="15074" l="0" r="0" t="0"/>
          <a:stretch/>
        </p:blipFill>
        <p:spPr>
          <a:xfrm>
            <a:off x="2707709" y="1272875"/>
            <a:ext cx="569550" cy="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8" title="noun-commentator-3098315.png"/>
          <p:cNvPicPr preferRelativeResize="0"/>
          <p:nvPr/>
        </p:nvPicPr>
        <p:blipFill rotWithShape="1">
          <a:blip r:embed="rId5">
            <a:alphaModFix/>
          </a:blip>
          <a:srcRect b="15074" l="0" r="0" t="0"/>
          <a:stretch/>
        </p:blipFill>
        <p:spPr>
          <a:xfrm>
            <a:off x="2695803" y="2340619"/>
            <a:ext cx="569550" cy="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8" title="noun-commentator-3098315.png"/>
          <p:cNvPicPr preferRelativeResize="0"/>
          <p:nvPr/>
        </p:nvPicPr>
        <p:blipFill rotWithShape="1">
          <a:blip r:embed="rId5">
            <a:alphaModFix/>
          </a:blip>
          <a:srcRect b="15074" l="0" r="0" t="0"/>
          <a:stretch/>
        </p:blipFill>
        <p:spPr>
          <a:xfrm>
            <a:off x="2695809" y="3410556"/>
            <a:ext cx="569550" cy="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8" title="Logo-IQOYA-CONNECT-verical-standalon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0611" y="2334684"/>
            <a:ext cx="727370" cy="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8" title="IQOYA_SERV_LINK  - Vue de face - 2026.png"/>
          <p:cNvPicPr preferRelativeResize="0"/>
          <p:nvPr/>
        </p:nvPicPr>
        <p:blipFill rotWithShape="1">
          <a:blip r:embed="rId7">
            <a:alphaModFix/>
          </a:blip>
          <a:srcRect b="0" l="3566" r="4055" t="0"/>
          <a:stretch/>
        </p:blipFill>
        <p:spPr>
          <a:xfrm>
            <a:off x="5430384" y="2361375"/>
            <a:ext cx="1222800" cy="5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48"/>
          <p:cNvSpPr/>
          <p:nvPr/>
        </p:nvSpPr>
        <p:spPr>
          <a:xfrm>
            <a:off x="5282475" y="2086691"/>
            <a:ext cx="1449000" cy="972600"/>
          </a:xfrm>
          <a:prstGeom prst="roundRect">
            <a:avLst>
              <a:gd fmla="val 7939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48"/>
          <p:cNvSpPr txBox="1"/>
          <p:nvPr/>
        </p:nvSpPr>
        <p:spPr>
          <a:xfrm>
            <a:off x="5280975" y="2120750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DATA CENTER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30" name="Google Shape;930;p48" title="noun-tv-8021371.png"/>
          <p:cNvPicPr preferRelativeResize="0"/>
          <p:nvPr/>
        </p:nvPicPr>
        <p:blipFill rotWithShape="1">
          <a:blip r:embed="rId8">
            <a:alphaModFix/>
          </a:blip>
          <a:srcRect b="19238" l="0" r="0" t="0"/>
          <a:stretch/>
        </p:blipFill>
        <p:spPr>
          <a:xfrm>
            <a:off x="7255575" y="2193184"/>
            <a:ext cx="943974" cy="76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1" name="Google Shape;931;p48"/>
          <p:cNvCxnSpPr>
            <a:stCxn id="921" idx="3"/>
            <a:endCxn id="923" idx="1"/>
          </p:cNvCxnSpPr>
          <p:nvPr/>
        </p:nvCxnSpPr>
        <p:spPr>
          <a:xfrm flipH="1" rot="10800000">
            <a:off x="1738472" y="1514622"/>
            <a:ext cx="969300" cy="11796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2" name="Google Shape;932;p48"/>
          <p:cNvCxnSpPr>
            <a:stCxn id="921" idx="3"/>
            <a:endCxn id="924" idx="1"/>
          </p:cNvCxnSpPr>
          <p:nvPr/>
        </p:nvCxnSpPr>
        <p:spPr>
          <a:xfrm flipH="1" rot="10800000">
            <a:off x="1738472" y="2582323"/>
            <a:ext cx="957300" cy="1119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3" name="Google Shape;933;p48"/>
          <p:cNvCxnSpPr>
            <a:stCxn id="921" idx="3"/>
            <a:endCxn id="925" idx="1"/>
          </p:cNvCxnSpPr>
          <p:nvPr/>
        </p:nvCxnSpPr>
        <p:spPr>
          <a:xfrm>
            <a:off x="1738472" y="2694223"/>
            <a:ext cx="957300" cy="9582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4" name="Google Shape;934;p48"/>
          <p:cNvCxnSpPr>
            <a:stCxn id="923" idx="3"/>
            <a:endCxn id="926" idx="1"/>
          </p:cNvCxnSpPr>
          <p:nvPr/>
        </p:nvCxnSpPr>
        <p:spPr>
          <a:xfrm>
            <a:off x="3277259" y="1514725"/>
            <a:ext cx="823500" cy="1061700"/>
          </a:xfrm>
          <a:prstGeom prst="curvedConnector3">
            <a:avLst>
              <a:gd fmla="val 49991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5" name="Google Shape;935;p48"/>
          <p:cNvCxnSpPr>
            <a:stCxn id="924" idx="3"/>
            <a:endCxn id="926" idx="1"/>
          </p:cNvCxnSpPr>
          <p:nvPr/>
        </p:nvCxnSpPr>
        <p:spPr>
          <a:xfrm flipH="1" rot="10800000">
            <a:off x="3265353" y="2576469"/>
            <a:ext cx="835200" cy="6000"/>
          </a:xfrm>
          <a:prstGeom prst="curvedConnector3">
            <a:avLst>
              <a:gd fmla="val 50004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6" name="Google Shape;936;p48"/>
          <p:cNvCxnSpPr>
            <a:stCxn id="925" idx="3"/>
            <a:endCxn id="926" idx="1"/>
          </p:cNvCxnSpPr>
          <p:nvPr/>
        </p:nvCxnSpPr>
        <p:spPr>
          <a:xfrm flipH="1" rot="10800000">
            <a:off x="3265359" y="2576606"/>
            <a:ext cx="835200" cy="10758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7" name="Google Shape;937;p48"/>
          <p:cNvCxnSpPr>
            <a:stCxn id="926" idx="3"/>
            <a:endCxn id="928" idx="1"/>
          </p:cNvCxnSpPr>
          <p:nvPr/>
        </p:nvCxnSpPr>
        <p:spPr>
          <a:xfrm flipH="1" rot="10800000">
            <a:off x="4827981" y="2572934"/>
            <a:ext cx="454500" cy="36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8" name="Google Shape;938;p48"/>
          <p:cNvCxnSpPr>
            <a:stCxn id="928" idx="3"/>
            <a:endCxn id="930" idx="1"/>
          </p:cNvCxnSpPr>
          <p:nvPr/>
        </p:nvCxnSpPr>
        <p:spPr>
          <a:xfrm>
            <a:off x="6731475" y="2572991"/>
            <a:ext cx="524100" cy="1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9" name="Google Shape;939;p48"/>
          <p:cNvSpPr txBox="1"/>
          <p:nvPr/>
        </p:nvSpPr>
        <p:spPr>
          <a:xfrm>
            <a:off x="2309396" y="1652508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1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remote commentator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0" name="Google Shape;940;p48"/>
          <p:cNvSpPr txBox="1"/>
          <p:nvPr/>
        </p:nvSpPr>
        <p:spPr>
          <a:xfrm>
            <a:off x="2309396" y="2741145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2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remote commentator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1" name="Google Shape;941;p48"/>
          <p:cNvSpPr txBox="1"/>
          <p:nvPr/>
        </p:nvSpPr>
        <p:spPr>
          <a:xfrm>
            <a:off x="2309396" y="3867495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N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remote commentator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2" name="Google Shape;942;p48"/>
          <p:cNvSpPr txBox="1"/>
          <p:nvPr/>
        </p:nvSpPr>
        <p:spPr>
          <a:xfrm>
            <a:off x="7333875" y="2280309"/>
            <a:ext cx="78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TV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/>
          <p:nvPr/>
        </p:nvSpPr>
        <p:spPr>
          <a:xfrm>
            <a:off x="307075" y="629500"/>
            <a:ext cx="489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2"/>
          <p:cNvSpPr txBox="1"/>
          <p:nvPr>
            <p:ph type="title"/>
          </p:nvPr>
        </p:nvSpPr>
        <p:spPr>
          <a:xfrm>
            <a:off x="348600" y="315800"/>
            <a:ext cx="8446800" cy="7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Broadcast </a:t>
            </a:r>
            <a:r>
              <a:rPr lang="fr"/>
              <a:t>audio workflow with IQOYA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158" name="Google Shape;158;p22"/>
          <p:cNvGrpSpPr/>
          <p:nvPr/>
        </p:nvGrpSpPr>
        <p:grpSpPr>
          <a:xfrm>
            <a:off x="1092588" y="1250250"/>
            <a:ext cx="6958825" cy="2725400"/>
            <a:chOff x="1092588" y="1250250"/>
            <a:chExt cx="6958825" cy="2725400"/>
          </a:xfrm>
        </p:grpSpPr>
        <p:pic>
          <p:nvPicPr>
            <p:cNvPr id="159" name="Google Shape;159;p22"/>
            <p:cNvPicPr preferRelativeResize="0"/>
            <p:nvPr/>
          </p:nvPicPr>
          <p:blipFill rotWithShape="1">
            <a:blip r:embed="rId3">
              <a:alphaModFix/>
            </a:blip>
            <a:srcRect b="0" l="229" r="378" t="0"/>
            <a:stretch/>
          </p:blipFill>
          <p:spPr>
            <a:xfrm>
              <a:off x="1092588" y="1250250"/>
              <a:ext cx="6958825" cy="272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22"/>
            <p:cNvSpPr/>
            <p:nvPr/>
          </p:nvSpPr>
          <p:spPr>
            <a:xfrm>
              <a:off x="4952800" y="2749500"/>
              <a:ext cx="379200" cy="192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9"/>
          <p:cNvSpPr/>
          <p:nvPr/>
        </p:nvSpPr>
        <p:spPr>
          <a:xfrm>
            <a:off x="5119225" y="1406403"/>
            <a:ext cx="2136000" cy="2150700"/>
          </a:xfrm>
          <a:prstGeom prst="roundRect">
            <a:avLst>
              <a:gd fmla="val 7939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49"/>
          <p:cNvSpPr txBox="1"/>
          <p:nvPr>
            <p:ph type="title"/>
          </p:nvPr>
        </p:nvSpPr>
        <p:spPr>
          <a:xfrm>
            <a:off x="348600" y="315800"/>
            <a:ext cx="8446800" cy="6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/>
              <a:t>Live remote commentaries for sports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949" name="Google Shape;949;p49"/>
          <p:cNvSpPr txBox="1"/>
          <p:nvPr/>
        </p:nvSpPr>
        <p:spPr>
          <a:xfrm>
            <a:off x="348600" y="773900"/>
            <a:ext cx="6871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3A81B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Using IQOYA TALK</a:t>
            </a:r>
            <a:endParaRPr sz="1700">
              <a:solidFill>
                <a:srgbClr val="3A81B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950" name="Google Shape;950;p49" title="noun-commentator-3098315.png"/>
          <p:cNvPicPr preferRelativeResize="0"/>
          <p:nvPr/>
        </p:nvPicPr>
        <p:blipFill rotWithShape="1">
          <a:blip r:embed="rId3">
            <a:alphaModFix/>
          </a:blip>
          <a:srcRect b="15074" l="0" r="0" t="0"/>
          <a:stretch/>
        </p:blipFill>
        <p:spPr>
          <a:xfrm>
            <a:off x="1817959" y="1231088"/>
            <a:ext cx="569550" cy="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49" title="noun-commentator-3098315.png"/>
          <p:cNvPicPr preferRelativeResize="0"/>
          <p:nvPr/>
        </p:nvPicPr>
        <p:blipFill rotWithShape="1">
          <a:blip r:embed="rId3">
            <a:alphaModFix/>
          </a:blip>
          <a:srcRect b="15074" l="0" r="0" t="0"/>
          <a:stretch/>
        </p:blipFill>
        <p:spPr>
          <a:xfrm>
            <a:off x="1817953" y="2412969"/>
            <a:ext cx="569550" cy="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49" title="noun-commentator-3098315.png"/>
          <p:cNvPicPr preferRelativeResize="0"/>
          <p:nvPr/>
        </p:nvPicPr>
        <p:blipFill rotWithShape="1">
          <a:blip r:embed="rId3">
            <a:alphaModFix/>
          </a:blip>
          <a:srcRect b="15074" l="0" r="0" t="0"/>
          <a:stretch/>
        </p:blipFill>
        <p:spPr>
          <a:xfrm>
            <a:off x="1817959" y="3501831"/>
            <a:ext cx="569550" cy="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49" title="Logo-IQOYA-CONNECT-verical-standalon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0611" y="2334684"/>
            <a:ext cx="727370" cy="4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49"/>
          <p:cNvSpPr txBox="1"/>
          <p:nvPr/>
        </p:nvSpPr>
        <p:spPr>
          <a:xfrm>
            <a:off x="5117775" y="1434950"/>
            <a:ext cx="2136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MASTER CONTROL ROOM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5" name="Google Shape;955;p49" title="noun-tv-8021371.png"/>
          <p:cNvPicPr preferRelativeResize="0"/>
          <p:nvPr/>
        </p:nvPicPr>
        <p:blipFill rotWithShape="1">
          <a:blip r:embed="rId5">
            <a:alphaModFix/>
          </a:blip>
          <a:srcRect b="19238" l="0" r="0" t="0"/>
          <a:stretch/>
        </p:blipFill>
        <p:spPr>
          <a:xfrm>
            <a:off x="7531275" y="2099922"/>
            <a:ext cx="943974" cy="76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6" name="Google Shape;956;p49"/>
          <p:cNvCxnSpPr>
            <a:stCxn id="957" idx="3"/>
            <a:endCxn id="953" idx="1"/>
          </p:cNvCxnSpPr>
          <p:nvPr/>
        </p:nvCxnSpPr>
        <p:spPr>
          <a:xfrm>
            <a:off x="3114873" y="1472944"/>
            <a:ext cx="985800" cy="11037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8" name="Google Shape;958;p49"/>
          <p:cNvCxnSpPr>
            <a:stCxn id="959" idx="3"/>
            <a:endCxn id="953" idx="1"/>
          </p:cNvCxnSpPr>
          <p:nvPr/>
        </p:nvCxnSpPr>
        <p:spPr>
          <a:xfrm>
            <a:off x="3114873" y="2575569"/>
            <a:ext cx="985800" cy="9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0" name="Google Shape;960;p49"/>
          <p:cNvCxnSpPr>
            <a:stCxn id="961" idx="3"/>
            <a:endCxn id="953" idx="1"/>
          </p:cNvCxnSpPr>
          <p:nvPr/>
        </p:nvCxnSpPr>
        <p:spPr>
          <a:xfrm flipH="1" rot="10800000">
            <a:off x="3033648" y="2576681"/>
            <a:ext cx="1067100" cy="1167000"/>
          </a:xfrm>
          <a:prstGeom prst="curvedConnector3">
            <a:avLst>
              <a:gd fmla="val 49994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2" name="Google Shape;962;p49"/>
          <p:cNvCxnSpPr>
            <a:stCxn id="953" idx="3"/>
            <a:endCxn id="947" idx="1"/>
          </p:cNvCxnSpPr>
          <p:nvPr/>
        </p:nvCxnSpPr>
        <p:spPr>
          <a:xfrm flipH="1" rot="10800000">
            <a:off x="4827981" y="2481734"/>
            <a:ext cx="291300" cy="94800"/>
          </a:xfrm>
          <a:prstGeom prst="curvedConnector3">
            <a:avLst>
              <a:gd fmla="val 4999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3" name="Google Shape;963;p49"/>
          <p:cNvCxnSpPr>
            <a:stCxn id="947" idx="3"/>
            <a:endCxn id="955" idx="1"/>
          </p:cNvCxnSpPr>
          <p:nvPr/>
        </p:nvCxnSpPr>
        <p:spPr>
          <a:xfrm flipH="1" rot="10800000">
            <a:off x="7255225" y="2481153"/>
            <a:ext cx="276000" cy="600"/>
          </a:xfrm>
          <a:prstGeom prst="curvedConnector3">
            <a:avLst>
              <a:gd fmla="val 50009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4" name="Google Shape;964;p49"/>
          <p:cNvSpPr txBox="1"/>
          <p:nvPr/>
        </p:nvSpPr>
        <p:spPr>
          <a:xfrm>
            <a:off x="1748671" y="1760133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1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remote commentator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5" name="Google Shape;965;p49"/>
          <p:cNvSpPr txBox="1"/>
          <p:nvPr/>
        </p:nvSpPr>
        <p:spPr>
          <a:xfrm>
            <a:off x="1748671" y="2833170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2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remote commentator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6" name="Google Shape;966;p49"/>
          <p:cNvSpPr txBox="1"/>
          <p:nvPr/>
        </p:nvSpPr>
        <p:spPr>
          <a:xfrm>
            <a:off x="1748671" y="3985520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N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remote commentator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7" name="Google Shape;967;p49"/>
          <p:cNvSpPr txBox="1"/>
          <p:nvPr/>
        </p:nvSpPr>
        <p:spPr>
          <a:xfrm>
            <a:off x="7609575" y="2187047"/>
            <a:ext cx="78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TV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7" name="Google Shape;957;p49" title="IQOYA_TALK_front-face-antenas-V2-H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7497" y="1081750"/>
            <a:ext cx="727376" cy="78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49" title="IQOYA_TALK_front-face-antenas-V2-HD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7497" y="2184375"/>
            <a:ext cx="727376" cy="78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49" title="IQOYA_TALK_front-face-antenas-V2-HD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272" y="3352488"/>
            <a:ext cx="727376" cy="782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8" name="Google Shape;968;p49"/>
          <p:cNvGrpSpPr/>
          <p:nvPr/>
        </p:nvGrpSpPr>
        <p:grpSpPr>
          <a:xfrm>
            <a:off x="5575828" y="2653278"/>
            <a:ext cx="1222800" cy="751450"/>
            <a:chOff x="5430384" y="2343100"/>
            <a:chExt cx="1222800" cy="751450"/>
          </a:xfrm>
        </p:grpSpPr>
        <p:pic>
          <p:nvPicPr>
            <p:cNvPr id="969" name="Google Shape;969;p49" title="IQOYA_SERV_LINK  - Vue de face - 2026.png"/>
            <p:cNvPicPr preferRelativeResize="0"/>
            <p:nvPr/>
          </p:nvPicPr>
          <p:blipFill rotWithShape="1">
            <a:blip r:embed="rId8">
              <a:alphaModFix/>
            </a:blip>
            <a:srcRect b="0" l="3566" r="4055" t="0"/>
            <a:stretch/>
          </p:blipFill>
          <p:spPr>
            <a:xfrm>
              <a:off x="5430384" y="2513775"/>
              <a:ext cx="1222800" cy="580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49" title="IQOYA_SERV_LINK  - Vue de face - 2026.png"/>
            <p:cNvPicPr preferRelativeResize="0"/>
            <p:nvPr/>
          </p:nvPicPr>
          <p:blipFill rotWithShape="1">
            <a:blip r:embed="rId8">
              <a:alphaModFix/>
            </a:blip>
            <a:srcRect b="0" l="3566" r="4055" t="0"/>
            <a:stretch/>
          </p:blipFill>
          <p:spPr>
            <a:xfrm>
              <a:off x="5430384" y="2343100"/>
              <a:ext cx="1222800" cy="580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1" name="Google Shape;971;p49"/>
          <p:cNvGrpSpPr/>
          <p:nvPr/>
        </p:nvGrpSpPr>
        <p:grpSpPr>
          <a:xfrm>
            <a:off x="5576105" y="1934349"/>
            <a:ext cx="1254996" cy="626336"/>
            <a:chOff x="4127313" y="1112954"/>
            <a:chExt cx="889500" cy="522164"/>
          </a:xfrm>
        </p:grpSpPr>
        <p:pic>
          <p:nvPicPr>
            <p:cNvPr descr="recolorier l'image avec la couleur #0097a7" id="972" name="Google Shape;972;p49"/>
            <p:cNvPicPr preferRelativeResize="0"/>
            <p:nvPr/>
          </p:nvPicPr>
          <p:blipFill rotWithShape="1">
            <a:blip r:embed="rId9">
              <a:alphaModFix/>
            </a:blip>
            <a:srcRect b="29202" l="12381" r="11149" t="16124"/>
            <a:stretch/>
          </p:blipFill>
          <p:spPr>
            <a:xfrm>
              <a:off x="4198069" y="1112954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3" name="Google Shape;973;p49"/>
            <p:cNvSpPr txBox="1"/>
            <p:nvPr/>
          </p:nvSpPr>
          <p:spPr>
            <a:xfrm>
              <a:off x="4127313" y="1260569"/>
              <a:ext cx="889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ST2110 L</a:t>
              </a: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AN</a:t>
              </a:r>
              <a:endParaRPr b="1" sz="10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0"/>
          <p:cNvSpPr/>
          <p:nvPr/>
        </p:nvSpPr>
        <p:spPr>
          <a:xfrm>
            <a:off x="4657225" y="2241455"/>
            <a:ext cx="1449000" cy="972600"/>
          </a:xfrm>
          <a:prstGeom prst="roundRect">
            <a:avLst>
              <a:gd fmla="val 7939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50"/>
          <p:cNvSpPr txBox="1"/>
          <p:nvPr/>
        </p:nvSpPr>
        <p:spPr>
          <a:xfrm>
            <a:off x="4620925" y="2275514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TECHNICAL ROOM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0" name="Google Shape;980;p50"/>
          <p:cNvSpPr txBox="1"/>
          <p:nvPr>
            <p:ph type="title"/>
          </p:nvPr>
        </p:nvSpPr>
        <p:spPr>
          <a:xfrm>
            <a:off x="348600" y="315800"/>
            <a:ext cx="80277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Live streaming of conferences</a:t>
            </a:r>
            <a:r>
              <a:rPr lang="fr">
                <a:solidFill>
                  <a:schemeClr val="accent4"/>
                </a:solidFill>
              </a:rPr>
              <a:t>.</a:t>
            </a:r>
            <a:endParaRPr/>
          </a:p>
        </p:txBody>
      </p:sp>
      <p:pic>
        <p:nvPicPr>
          <p:cNvPr id="981" name="Google Shape;981;p50" title="IQOYA SERVLINK - face avant.png"/>
          <p:cNvPicPr preferRelativeResize="0"/>
          <p:nvPr/>
        </p:nvPicPr>
        <p:blipFill rotWithShape="1">
          <a:blip r:embed="rId3">
            <a:alphaModFix/>
          </a:blip>
          <a:srcRect b="41883" l="0" r="0" t="35592"/>
          <a:stretch/>
        </p:blipFill>
        <p:spPr>
          <a:xfrm>
            <a:off x="4704293" y="2626052"/>
            <a:ext cx="1354865" cy="2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50"/>
          <p:cNvSpPr txBox="1"/>
          <p:nvPr/>
        </p:nvSpPr>
        <p:spPr>
          <a:xfrm>
            <a:off x="4698625" y="2875347"/>
            <a:ext cx="1366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Distribution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83" name="Google Shape;983;p50"/>
          <p:cNvGrpSpPr/>
          <p:nvPr/>
        </p:nvGrpSpPr>
        <p:grpSpPr>
          <a:xfrm>
            <a:off x="3560033" y="2359932"/>
            <a:ext cx="875964" cy="626336"/>
            <a:chOff x="2207907" y="1776688"/>
            <a:chExt cx="730275" cy="522164"/>
          </a:xfrm>
        </p:grpSpPr>
        <p:pic>
          <p:nvPicPr>
            <p:cNvPr descr="recolorier l'image avec la couleur #0097a7" id="984" name="Google Shape;984;p50"/>
            <p:cNvPicPr preferRelativeResize="0"/>
            <p:nvPr/>
          </p:nvPicPr>
          <p:blipFill rotWithShape="1">
            <a:blip r:embed="rId4">
              <a:alphaModFix/>
            </a:blip>
            <a:srcRect b="29202" l="12381" r="11149" t="16124"/>
            <a:stretch/>
          </p:blipFill>
          <p:spPr>
            <a:xfrm>
              <a:off x="2207907" y="1776688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5" name="Google Shape;985;p50"/>
            <p:cNvSpPr txBox="1"/>
            <p:nvPr/>
          </p:nvSpPr>
          <p:spPr>
            <a:xfrm>
              <a:off x="2239883" y="1918776"/>
              <a:ext cx="666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10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DANTE</a:t>
              </a:r>
              <a:endParaRPr b="1" sz="10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86" name="Google Shape;986;p50"/>
          <p:cNvGrpSpPr/>
          <p:nvPr/>
        </p:nvGrpSpPr>
        <p:grpSpPr>
          <a:xfrm>
            <a:off x="6413958" y="1369332"/>
            <a:ext cx="875964" cy="646360"/>
            <a:chOff x="2207907" y="1776688"/>
            <a:chExt cx="730275" cy="538858"/>
          </a:xfrm>
        </p:grpSpPr>
        <p:pic>
          <p:nvPicPr>
            <p:cNvPr descr="recolorier l'image avec la couleur #0097a7" id="987" name="Google Shape;987;p50"/>
            <p:cNvPicPr preferRelativeResize="0"/>
            <p:nvPr/>
          </p:nvPicPr>
          <p:blipFill rotWithShape="1">
            <a:blip r:embed="rId4">
              <a:alphaModFix/>
            </a:blip>
            <a:srcRect b="29202" l="12381" r="11149" t="16124"/>
            <a:stretch/>
          </p:blipFill>
          <p:spPr>
            <a:xfrm>
              <a:off x="2207907" y="1776688"/>
              <a:ext cx="730275" cy="522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8" name="Google Shape;988;p50"/>
            <p:cNvSpPr txBox="1"/>
            <p:nvPr/>
          </p:nvSpPr>
          <p:spPr>
            <a:xfrm>
              <a:off x="2239883" y="1869146"/>
              <a:ext cx="666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9675" lIns="109675" spcFirstLastPara="1" rIns="109675" wrap="square" tIns="1096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680">
                  <a:solidFill>
                    <a:srgbClr val="1E4463"/>
                  </a:solidFill>
                  <a:latin typeface="Open Sans"/>
                  <a:ea typeface="Open Sans"/>
                  <a:cs typeface="Open Sans"/>
                  <a:sym typeface="Open Sans"/>
                </a:rPr>
                <a:t>Internal multicast IP network</a:t>
              </a:r>
              <a:endParaRPr b="1" sz="68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89" name="Google Shape;989;p50" title="noun-listener-3953495.png"/>
          <p:cNvPicPr preferRelativeResize="0"/>
          <p:nvPr/>
        </p:nvPicPr>
        <p:blipFill rotWithShape="1">
          <a:blip r:embed="rId5">
            <a:alphaModFix/>
          </a:blip>
          <a:srcRect b="13993" l="0" r="0" t="0"/>
          <a:stretch/>
        </p:blipFill>
        <p:spPr>
          <a:xfrm>
            <a:off x="7649175" y="3478950"/>
            <a:ext cx="478649" cy="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0" title="noun-conference-room-7523547.png"/>
          <p:cNvPicPr preferRelativeResize="0"/>
          <p:nvPr/>
        </p:nvPicPr>
        <p:blipFill rotWithShape="1">
          <a:blip r:embed="rId6">
            <a:alphaModFix/>
          </a:blip>
          <a:srcRect b="17266" l="0" r="0" t="0"/>
          <a:stretch/>
        </p:blipFill>
        <p:spPr>
          <a:xfrm>
            <a:off x="1615191" y="3655051"/>
            <a:ext cx="646375" cy="5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0" title="noun-website-5231704.png"/>
          <p:cNvPicPr preferRelativeResize="0"/>
          <p:nvPr/>
        </p:nvPicPr>
        <p:blipFill rotWithShape="1">
          <a:blip r:embed="rId7">
            <a:alphaModFix/>
          </a:blip>
          <a:srcRect b="14705" l="0" r="0" t="0"/>
          <a:stretch/>
        </p:blipFill>
        <p:spPr>
          <a:xfrm>
            <a:off x="6555575" y="3227025"/>
            <a:ext cx="592749" cy="5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0" title="noun-conference-room-7523547.png"/>
          <p:cNvPicPr preferRelativeResize="0"/>
          <p:nvPr/>
        </p:nvPicPr>
        <p:blipFill rotWithShape="1">
          <a:blip r:embed="rId6">
            <a:alphaModFix/>
          </a:blip>
          <a:srcRect b="17266" l="0" r="0" t="0"/>
          <a:stretch/>
        </p:blipFill>
        <p:spPr>
          <a:xfrm>
            <a:off x="1615191" y="2582501"/>
            <a:ext cx="646375" cy="53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0" title="noun-conference-room-7523547.png"/>
          <p:cNvPicPr preferRelativeResize="0"/>
          <p:nvPr/>
        </p:nvPicPr>
        <p:blipFill rotWithShape="1">
          <a:blip r:embed="rId6">
            <a:alphaModFix/>
          </a:blip>
          <a:srcRect b="17266" l="0" r="0" t="0"/>
          <a:stretch/>
        </p:blipFill>
        <p:spPr>
          <a:xfrm>
            <a:off x="1615191" y="1509951"/>
            <a:ext cx="646375" cy="5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0" title="noun-listener-3953495.png"/>
          <p:cNvPicPr preferRelativeResize="0"/>
          <p:nvPr/>
        </p:nvPicPr>
        <p:blipFill rotWithShape="1">
          <a:blip r:embed="rId5">
            <a:alphaModFix/>
          </a:blip>
          <a:srcRect b="13993" l="0" r="0" t="0"/>
          <a:stretch/>
        </p:blipFill>
        <p:spPr>
          <a:xfrm>
            <a:off x="7649175" y="1316225"/>
            <a:ext cx="478649" cy="4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0"/>
          <p:cNvSpPr txBox="1"/>
          <p:nvPr/>
        </p:nvSpPr>
        <p:spPr>
          <a:xfrm>
            <a:off x="6413953" y="2985338"/>
            <a:ext cx="87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Web radio</a:t>
            </a:r>
            <a:endParaRPr b="1" sz="10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6" name="Google Shape;996;p50"/>
          <p:cNvSpPr txBox="1"/>
          <p:nvPr/>
        </p:nvSpPr>
        <p:spPr>
          <a:xfrm>
            <a:off x="7205409" y="3797905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External 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listeners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7" name="Google Shape;997;p50"/>
          <p:cNvSpPr txBox="1"/>
          <p:nvPr/>
        </p:nvSpPr>
        <p:spPr>
          <a:xfrm>
            <a:off x="7205409" y="1638348"/>
            <a:ext cx="136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Internal</a:t>
            </a:r>
            <a:endParaRPr sz="1000"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listeners</a:t>
            </a:r>
            <a:endParaRPr b="1" sz="10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8" name="Google Shape;998;p50"/>
          <p:cNvSpPr txBox="1"/>
          <p:nvPr/>
        </p:nvSpPr>
        <p:spPr>
          <a:xfrm>
            <a:off x="3457899" y="1106825"/>
            <a:ext cx="75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1</a:t>
            </a:r>
            <a:endParaRPr b="1" sz="8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9" name="Google Shape;999;p50"/>
          <p:cNvSpPr txBox="1"/>
          <p:nvPr/>
        </p:nvSpPr>
        <p:spPr>
          <a:xfrm>
            <a:off x="3208654" y="1616463"/>
            <a:ext cx="75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N</a:t>
            </a:r>
            <a:endParaRPr b="1" sz="8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0" name="Google Shape;1000;p50"/>
          <p:cNvSpPr txBox="1"/>
          <p:nvPr/>
        </p:nvSpPr>
        <p:spPr>
          <a:xfrm>
            <a:off x="1618254" y="1084700"/>
            <a:ext cx="75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Conference Room 1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1" name="Google Shape;1001;p50"/>
          <p:cNvSpPr txBox="1"/>
          <p:nvPr/>
        </p:nvSpPr>
        <p:spPr>
          <a:xfrm>
            <a:off x="1559020" y="2151575"/>
            <a:ext cx="75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Conference Room 2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2" name="Google Shape;1002;p50"/>
          <p:cNvSpPr txBox="1"/>
          <p:nvPr/>
        </p:nvSpPr>
        <p:spPr>
          <a:xfrm>
            <a:off x="1559032" y="3218450"/>
            <a:ext cx="75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Conference Room 3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3" name="Google Shape;1003;p50"/>
          <p:cNvSpPr/>
          <p:nvPr/>
        </p:nvSpPr>
        <p:spPr>
          <a:xfrm>
            <a:off x="1430041" y="3266775"/>
            <a:ext cx="1016700" cy="972600"/>
          </a:xfrm>
          <a:prstGeom prst="roundRect">
            <a:avLst>
              <a:gd fmla="val 7939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50"/>
          <p:cNvSpPr/>
          <p:nvPr/>
        </p:nvSpPr>
        <p:spPr>
          <a:xfrm>
            <a:off x="1430041" y="2186800"/>
            <a:ext cx="1016700" cy="972600"/>
          </a:xfrm>
          <a:prstGeom prst="roundRect">
            <a:avLst>
              <a:gd fmla="val 7939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50"/>
          <p:cNvSpPr/>
          <p:nvPr/>
        </p:nvSpPr>
        <p:spPr>
          <a:xfrm>
            <a:off x="1430016" y="1106825"/>
            <a:ext cx="1016700" cy="972600"/>
          </a:xfrm>
          <a:prstGeom prst="roundRect">
            <a:avLst>
              <a:gd fmla="val 7939" name="adj"/>
            </a:avLst>
          </a:prstGeom>
          <a:noFill/>
          <a:ln cap="flat" cmpd="sng" w="9525">
            <a:solidFill>
              <a:schemeClr val="accent4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06" name="Google Shape;1006;p50"/>
          <p:cNvCxnSpPr>
            <a:stCxn id="1007" idx="3"/>
            <a:endCxn id="984" idx="0"/>
          </p:cNvCxnSpPr>
          <p:nvPr/>
        </p:nvCxnSpPr>
        <p:spPr>
          <a:xfrm>
            <a:off x="3178050" y="1256295"/>
            <a:ext cx="819900" cy="11037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08" name="Google Shape;1008;p50"/>
          <p:cNvCxnSpPr>
            <a:stCxn id="1009" idx="3"/>
            <a:endCxn id="984" idx="0"/>
          </p:cNvCxnSpPr>
          <p:nvPr/>
        </p:nvCxnSpPr>
        <p:spPr>
          <a:xfrm>
            <a:off x="3178059" y="1785820"/>
            <a:ext cx="819900" cy="5742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0" name="Google Shape;1010;p50"/>
          <p:cNvCxnSpPr>
            <a:stCxn id="1011" idx="3"/>
            <a:endCxn id="985" idx="1"/>
          </p:cNvCxnSpPr>
          <p:nvPr/>
        </p:nvCxnSpPr>
        <p:spPr>
          <a:xfrm flipH="1" rot="10800000">
            <a:off x="3188596" y="2724257"/>
            <a:ext cx="409800" cy="2136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2" name="Google Shape;1012;p50"/>
          <p:cNvCxnSpPr>
            <a:stCxn id="1013" idx="3"/>
            <a:endCxn id="985" idx="1"/>
          </p:cNvCxnSpPr>
          <p:nvPr/>
        </p:nvCxnSpPr>
        <p:spPr>
          <a:xfrm>
            <a:off x="3188588" y="2408332"/>
            <a:ext cx="409800" cy="315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4" name="Google Shape;1014;p50"/>
          <p:cNvCxnSpPr>
            <a:stCxn id="1015" idx="3"/>
            <a:endCxn id="985" idx="2"/>
          </p:cNvCxnSpPr>
          <p:nvPr/>
        </p:nvCxnSpPr>
        <p:spPr>
          <a:xfrm flipH="1" rot="10800000">
            <a:off x="3188588" y="2917795"/>
            <a:ext cx="809400" cy="5496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6" name="Google Shape;1016;p50"/>
          <p:cNvCxnSpPr>
            <a:stCxn id="1017" idx="3"/>
            <a:endCxn id="985" idx="2"/>
          </p:cNvCxnSpPr>
          <p:nvPr/>
        </p:nvCxnSpPr>
        <p:spPr>
          <a:xfrm flipH="1" rot="10800000">
            <a:off x="3188596" y="2917820"/>
            <a:ext cx="809400" cy="1079100"/>
          </a:xfrm>
          <a:prstGeom prst="curvedConnector2">
            <a:avLst/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8" name="Google Shape;1018;p50"/>
          <p:cNvCxnSpPr>
            <a:stCxn id="985" idx="3"/>
            <a:endCxn id="978" idx="1"/>
          </p:cNvCxnSpPr>
          <p:nvPr/>
        </p:nvCxnSpPr>
        <p:spPr>
          <a:xfrm>
            <a:off x="4397615" y="2724146"/>
            <a:ext cx="259500" cy="3600"/>
          </a:xfrm>
          <a:prstGeom prst="curvedConnector3">
            <a:avLst>
              <a:gd fmla="val 50021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9" name="Google Shape;1019;p50"/>
          <p:cNvCxnSpPr>
            <a:stCxn id="978" idx="3"/>
            <a:endCxn id="988" idx="1"/>
          </p:cNvCxnSpPr>
          <p:nvPr/>
        </p:nvCxnSpPr>
        <p:spPr>
          <a:xfrm flipH="1" rot="10800000">
            <a:off x="6106225" y="1747955"/>
            <a:ext cx="346200" cy="979800"/>
          </a:xfrm>
          <a:prstGeom prst="curvedConnector3">
            <a:avLst>
              <a:gd fmla="val 49984" name="adj1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0" name="Google Shape;1020;p50"/>
          <p:cNvCxnSpPr>
            <a:stCxn id="988" idx="3"/>
            <a:endCxn id="994" idx="1"/>
          </p:cNvCxnSpPr>
          <p:nvPr/>
        </p:nvCxnSpPr>
        <p:spPr>
          <a:xfrm flipH="1" rot="10800000">
            <a:off x="7251540" y="1522064"/>
            <a:ext cx="397500" cy="225900"/>
          </a:xfrm>
          <a:prstGeom prst="curvedConnector3">
            <a:avLst>
              <a:gd fmla="val 50017" name="adj1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1" name="Google Shape;1021;p50"/>
          <p:cNvCxnSpPr>
            <a:stCxn id="978" idx="3"/>
            <a:endCxn id="991" idx="1"/>
          </p:cNvCxnSpPr>
          <p:nvPr/>
        </p:nvCxnSpPr>
        <p:spPr>
          <a:xfrm>
            <a:off x="6106225" y="2727755"/>
            <a:ext cx="449400" cy="752100"/>
          </a:xfrm>
          <a:prstGeom prst="curvedConnector3">
            <a:avLst>
              <a:gd fmla="val 49994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2" name="Google Shape;1022;p50"/>
          <p:cNvCxnSpPr>
            <a:stCxn id="991" idx="3"/>
            <a:endCxn id="989" idx="1"/>
          </p:cNvCxnSpPr>
          <p:nvPr/>
        </p:nvCxnSpPr>
        <p:spPr>
          <a:xfrm>
            <a:off x="7148324" y="3479825"/>
            <a:ext cx="501000" cy="204900"/>
          </a:xfrm>
          <a:prstGeom prst="curvedConnector3">
            <a:avLst>
              <a:gd fmla="val 49985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3" name="Google Shape;1023;p50"/>
          <p:cNvSpPr txBox="1"/>
          <p:nvPr/>
        </p:nvSpPr>
        <p:spPr>
          <a:xfrm>
            <a:off x="348600" y="773900"/>
            <a:ext cx="6871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3A81B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ONU</a:t>
            </a:r>
            <a:endParaRPr sz="1700">
              <a:solidFill>
                <a:srgbClr val="3A81B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007" name="Google Shape;1007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31850" y="1084700"/>
            <a:ext cx="346200" cy="34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31859" y="1614225"/>
            <a:ext cx="346200" cy="343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4" name="Google Shape;1024;p50"/>
          <p:cNvCxnSpPr>
            <a:stCxn id="1005" idx="3"/>
            <a:endCxn id="1007" idx="1"/>
          </p:cNvCxnSpPr>
          <p:nvPr/>
        </p:nvCxnSpPr>
        <p:spPr>
          <a:xfrm flipH="1" rot="10800000">
            <a:off x="2446716" y="1256225"/>
            <a:ext cx="385200" cy="336900"/>
          </a:xfrm>
          <a:prstGeom prst="curvedConnector3">
            <a:avLst>
              <a:gd fmla="val 49991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5" name="Google Shape;1025;p50"/>
          <p:cNvCxnSpPr>
            <a:stCxn id="1005" idx="3"/>
            <a:endCxn id="1009" idx="1"/>
          </p:cNvCxnSpPr>
          <p:nvPr/>
        </p:nvCxnSpPr>
        <p:spPr>
          <a:xfrm>
            <a:off x="2446716" y="1593125"/>
            <a:ext cx="385200" cy="192600"/>
          </a:xfrm>
          <a:prstGeom prst="curvedConnector3">
            <a:avLst>
              <a:gd fmla="val 49993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13" name="Google Shape;1013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2388" y="2236738"/>
            <a:ext cx="346200" cy="34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2396" y="2766263"/>
            <a:ext cx="346200" cy="343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6" name="Google Shape;1026;p50"/>
          <p:cNvCxnSpPr>
            <a:endCxn id="1013" idx="1"/>
          </p:cNvCxnSpPr>
          <p:nvPr/>
        </p:nvCxnSpPr>
        <p:spPr>
          <a:xfrm flipH="1" rot="10800000">
            <a:off x="2457188" y="2408332"/>
            <a:ext cx="385200" cy="336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7" name="Google Shape;1027;p50"/>
          <p:cNvCxnSpPr>
            <a:endCxn id="1011" idx="1"/>
          </p:cNvCxnSpPr>
          <p:nvPr/>
        </p:nvCxnSpPr>
        <p:spPr>
          <a:xfrm>
            <a:off x="2457196" y="2745257"/>
            <a:ext cx="385200" cy="192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15" name="Google Shape;1015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2388" y="3295800"/>
            <a:ext cx="346200" cy="34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2396" y="3825325"/>
            <a:ext cx="346200" cy="343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8" name="Google Shape;1028;p50"/>
          <p:cNvCxnSpPr>
            <a:endCxn id="1015" idx="1"/>
          </p:cNvCxnSpPr>
          <p:nvPr/>
        </p:nvCxnSpPr>
        <p:spPr>
          <a:xfrm flipH="1" rot="10800000">
            <a:off x="2457188" y="3467395"/>
            <a:ext cx="385200" cy="336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9" name="Google Shape;1029;p50"/>
          <p:cNvCxnSpPr>
            <a:endCxn id="1017" idx="1"/>
          </p:cNvCxnSpPr>
          <p:nvPr/>
        </p:nvCxnSpPr>
        <p:spPr>
          <a:xfrm>
            <a:off x="2457196" y="3804320"/>
            <a:ext cx="385200" cy="192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81B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30" name="Google Shape;1030;p50"/>
          <p:cNvSpPr txBox="1"/>
          <p:nvPr/>
        </p:nvSpPr>
        <p:spPr>
          <a:xfrm>
            <a:off x="3213949" y="2238988"/>
            <a:ext cx="75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1</a:t>
            </a:r>
            <a:endParaRPr b="1" sz="8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1" name="Google Shape;1031;p50"/>
          <p:cNvSpPr txBox="1"/>
          <p:nvPr/>
        </p:nvSpPr>
        <p:spPr>
          <a:xfrm>
            <a:off x="3213954" y="2831747"/>
            <a:ext cx="75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N</a:t>
            </a:r>
            <a:endParaRPr b="1" sz="8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2" name="Google Shape;1032;p50"/>
          <p:cNvSpPr txBox="1"/>
          <p:nvPr/>
        </p:nvSpPr>
        <p:spPr>
          <a:xfrm>
            <a:off x="3182509" y="3337227"/>
            <a:ext cx="75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1</a:t>
            </a:r>
            <a:endParaRPr b="1" sz="8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3" name="Google Shape;1033;p50"/>
          <p:cNvSpPr txBox="1"/>
          <p:nvPr/>
        </p:nvSpPr>
        <p:spPr>
          <a:xfrm>
            <a:off x="3213954" y="3876594"/>
            <a:ext cx="758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Language N</a:t>
            </a:r>
            <a:endParaRPr b="1" sz="800">
              <a:solidFill>
                <a:srgbClr val="70BA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51"/>
          <p:cNvSpPr txBox="1"/>
          <p:nvPr>
            <p:ph type="title"/>
          </p:nvPr>
        </p:nvSpPr>
        <p:spPr>
          <a:xfrm>
            <a:off x="1800450" y="1755325"/>
            <a:ext cx="5543100" cy="10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Thank you</a:t>
            </a:r>
            <a:r>
              <a:rPr lang="fr">
                <a:solidFill>
                  <a:schemeClr val="accent4"/>
                </a:solidFill>
              </a:rPr>
              <a:t>!</a:t>
            </a: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348600" y="315800"/>
            <a:ext cx="8446800" cy="7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Users benefits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66" name="Google Shape;166;p23"/>
          <p:cNvSpPr/>
          <p:nvPr/>
        </p:nvSpPr>
        <p:spPr>
          <a:xfrm>
            <a:off x="670950" y="1187119"/>
            <a:ext cx="1797900" cy="29526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4701650" y="1187119"/>
            <a:ext cx="1797900" cy="29526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2686300" y="1187119"/>
            <a:ext cx="1797900" cy="29526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C882"/>
              </a:gs>
              <a:gs pos="30000">
                <a:srgbClr val="FFAB40"/>
              </a:gs>
              <a:gs pos="100000">
                <a:srgbClr val="F58E09"/>
              </a:gs>
            </a:gsLst>
            <a:lin ang="8100019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1212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9" name="Google Shape;169;p23"/>
          <p:cNvSpPr/>
          <p:nvPr/>
        </p:nvSpPr>
        <p:spPr>
          <a:xfrm>
            <a:off x="6717000" y="1187119"/>
            <a:ext cx="1797900" cy="29526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716450" y="1252044"/>
            <a:ext cx="1703700" cy="11307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0BAD9">
                  <a:alpha val="34901"/>
                </a:srgbClr>
              </a:gs>
            </a:gsLst>
            <a:lin ang="18900044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747050" y="1767144"/>
            <a:ext cx="164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All-in-one solution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3"/>
          <p:cNvSpPr/>
          <p:nvPr/>
        </p:nvSpPr>
        <p:spPr>
          <a:xfrm>
            <a:off x="2733400" y="1252044"/>
            <a:ext cx="1703700" cy="11307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0196"/>
                </a:srgbClr>
              </a:gs>
            </a:gsLst>
            <a:lin ang="18900044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2764000" y="1767144"/>
            <a:ext cx="164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Scalable &amp; Reliable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4748750" y="1252044"/>
            <a:ext cx="1703700" cy="11307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0BAD9">
                  <a:alpha val="34901"/>
                </a:srgbClr>
              </a:gs>
            </a:gsLst>
            <a:lin ang="18900044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4779350" y="1767144"/>
            <a:ext cx="164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Network security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23"/>
          <p:cNvSpPr/>
          <p:nvPr/>
        </p:nvSpPr>
        <p:spPr>
          <a:xfrm>
            <a:off x="6764100" y="1252044"/>
            <a:ext cx="1703700" cy="1130700"/>
          </a:xfrm>
          <a:prstGeom prst="roundRect">
            <a:avLst>
              <a:gd fmla="val 6382" name="adj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70BAD9">
                  <a:alpha val="34901"/>
                </a:srgbClr>
              </a:gs>
            </a:gsLst>
            <a:lin ang="18900044" scaled="0"/>
          </a:gradFill>
          <a:ln>
            <a:noFill/>
          </a:ln>
          <a:effectLst>
            <a:outerShdw blurRad="57150" rotWithShape="0" algn="bl" dir="5400000" dist="19050">
              <a:srgbClr val="595959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6794700" y="1767144"/>
            <a:ext cx="164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Audio service continuity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714900" y="2436902"/>
            <a:ext cx="1710000" cy="14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3500" lvl="0" marL="1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Deliver simultaneously multiple programs to transmitter sites, other studios,  DVB/cable operator, SSL/STL, Web radio CDN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3500" lvl="0" marL="180000" rtl="0" algn="l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Transcoding capability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2730250" y="2436902"/>
            <a:ext cx="1710000" cy="10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3500" lvl="0" marL="1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Very High MTBF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3500" lvl="0" marL="180000" rtl="0" algn="l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Number of supported channels can be increased by software 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3500" lvl="0" marL="180000" rtl="0" algn="l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Dual streaming, FECs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4745600" y="2436902"/>
            <a:ext cx="1710000" cy="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3500" lvl="0" marL="18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Total isolation between internal LAN audio and the internet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3500" lvl="0" marL="180000" rtl="0" algn="l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t/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6760950" y="2436902"/>
            <a:ext cx="17100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53500" lvl="0" marL="18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Redundant PSUs, 1+1 redundancy software option for SERV/LINK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3500" lvl="0" marL="180000" marR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000"/>
              <a:buFont typeface="Open Sans"/>
              <a:buChar char="●"/>
            </a:pPr>
            <a:r>
              <a:rPr lang="fr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 backup levels in decoding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2" name="Google Shape;182;p23" title="noun-multi-tool-6569283.png"/>
          <p:cNvPicPr preferRelativeResize="0"/>
          <p:nvPr/>
        </p:nvPicPr>
        <p:blipFill rotWithShape="1">
          <a:blip r:embed="rId3">
            <a:alphaModFix/>
          </a:blip>
          <a:srcRect b="15874" l="0" r="0" t="0"/>
          <a:stretch/>
        </p:blipFill>
        <p:spPr>
          <a:xfrm>
            <a:off x="804203" y="1338667"/>
            <a:ext cx="553751" cy="4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 title="noun-scale-5864696.png"/>
          <p:cNvPicPr preferRelativeResize="0"/>
          <p:nvPr/>
        </p:nvPicPr>
        <p:blipFill rotWithShape="1">
          <a:blip r:embed="rId4">
            <a:alphaModFix/>
          </a:blip>
          <a:srcRect b="14632" l="0" r="0" t="0"/>
          <a:stretch/>
        </p:blipFill>
        <p:spPr>
          <a:xfrm>
            <a:off x="2799575" y="1354969"/>
            <a:ext cx="507551" cy="4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 title="noun-tone-consistency-7815535.png"/>
          <p:cNvPicPr preferRelativeResize="0"/>
          <p:nvPr/>
        </p:nvPicPr>
        <p:blipFill rotWithShape="1">
          <a:blip r:embed="rId5">
            <a:alphaModFix/>
          </a:blip>
          <a:srcRect b="15053" l="0" r="0" t="0"/>
          <a:stretch/>
        </p:blipFill>
        <p:spPr>
          <a:xfrm>
            <a:off x="6797798" y="1298044"/>
            <a:ext cx="648574" cy="5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 title="noun-network-security-5207241.png"/>
          <p:cNvPicPr preferRelativeResize="0"/>
          <p:nvPr/>
        </p:nvPicPr>
        <p:blipFill rotWithShape="1">
          <a:blip r:embed="rId6">
            <a:alphaModFix/>
          </a:blip>
          <a:srcRect b="15867" l="0" r="0" t="0"/>
          <a:stretch/>
        </p:blipFill>
        <p:spPr>
          <a:xfrm>
            <a:off x="4824600" y="1338669"/>
            <a:ext cx="567746" cy="4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/>
          <p:nvPr/>
        </p:nvSpPr>
        <p:spPr>
          <a:xfrm>
            <a:off x="996281" y="2991036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996281" y="2181843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996281" y="1372651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996281" y="3800229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24"/>
          <p:cNvSpPr/>
          <p:nvPr/>
        </p:nvSpPr>
        <p:spPr>
          <a:xfrm rot="10800000">
            <a:off x="6883039" y="2181843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24"/>
          <p:cNvSpPr/>
          <p:nvPr/>
        </p:nvSpPr>
        <p:spPr>
          <a:xfrm rot="10800000">
            <a:off x="6883039" y="2991036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24"/>
          <p:cNvSpPr/>
          <p:nvPr/>
        </p:nvSpPr>
        <p:spPr>
          <a:xfrm rot="10800000">
            <a:off x="6883039" y="3800229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24"/>
          <p:cNvSpPr/>
          <p:nvPr/>
        </p:nvSpPr>
        <p:spPr>
          <a:xfrm rot="10800000">
            <a:off x="6883039" y="1372651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125" y="135600"/>
            <a:ext cx="91440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Main features</a:t>
            </a:r>
            <a:r>
              <a:rPr b="1" lang="fr" sz="3000">
                <a:solidFill>
                  <a:srgbClr val="FF99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3000">
              <a:solidFill>
                <a:srgbClr val="FF993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125" y="604625"/>
            <a:ext cx="9144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FF993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 programs distribution</a:t>
            </a:r>
            <a:endParaRPr sz="1900">
              <a:solidFill>
                <a:srgbClr val="FF993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00" name="Google Shape;200;p24"/>
          <p:cNvSpPr/>
          <p:nvPr/>
        </p:nvSpPr>
        <p:spPr>
          <a:xfrm>
            <a:off x="1341816" y="2066043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Configuration / monitoring via Web interface, API, SNMP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24"/>
          <p:cNvSpPr/>
          <p:nvPr/>
        </p:nvSpPr>
        <p:spPr>
          <a:xfrm>
            <a:off x="1341816" y="2875236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Multiformat encoding (PCM, G722, OPUS, MPEG …)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1341816" y="3684429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Multiprotocol streaming (UDP, RTP, MPEG TS, Icecast/shoutcast..)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4732270" y="1256851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Unicast, multicast, multi-unicast, multi-multicast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24"/>
          <p:cNvSpPr/>
          <p:nvPr/>
        </p:nvSpPr>
        <p:spPr>
          <a:xfrm>
            <a:off x="4732270" y="2066043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Tunneling of auxiliary data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" name="Google Shape;205;p24"/>
          <p:cNvSpPr/>
          <p:nvPr/>
        </p:nvSpPr>
        <p:spPr>
          <a:xfrm>
            <a:off x="4732270" y="2875236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FECs, Dual redundant streaming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24"/>
          <p:cNvSpPr/>
          <p:nvPr/>
        </p:nvSpPr>
        <p:spPr>
          <a:xfrm>
            <a:off x="4732270" y="3684429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Optional synchronization of decoders via NTP or Transcoding of IP streams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1341825" y="1256875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3 decoding priorities per output program (2 backup levels)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/>
          <p:nvPr/>
        </p:nvSpPr>
        <p:spPr>
          <a:xfrm>
            <a:off x="996281" y="2991036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996281" y="2181843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996281" y="1372651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996281" y="3800229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25"/>
          <p:cNvSpPr/>
          <p:nvPr/>
        </p:nvSpPr>
        <p:spPr>
          <a:xfrm rot="10800000">
            <a:off x="6883039" y="2181843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p25"/>
          <p:cNvSpPr/>
          <p:nvPr/>
        </p:nvSpPr>
        <p:spPr>
          <a:xfrm rot="10800000">
            <a:off x="6883039" y="2991036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25"/>
          <p:cNvSpPr/>
          <p:nvPr/>
        </p:nvSpPr>
        <p:spPr>
          <a:xfrm rot="10800000">
            <a:off x="6883039" y="3800229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25"/>
          <p:cNvSpPr/>
          <p:nvPr/>
        </p:nvSpPr>
        <p:spPr>
          <a:xfrm rot="10800000">
            <a:off x="6883039" y="1372651"/>
            <a:ext cx="1267500" cy="449400"/>
          </a:xfrm>
          <a:prstGeom prst="chevron">
            <a:avLst>
              <a:gd fmla="val 25507" name="adj"/>
            </a:avLst>
          </a:prstGeom>
          <a:solidFill>
            <a:srgbClr val="3A81BA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25"/>
          <p:cNvSpPr txBox="1"/>
          <p:nvPr/>
        </p:nvSpPr>
        <p:spPr>
          <a:xfrm>
            <a:off x="125" y="135600"/>
            <a:ext cx="91440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Main features</a:t>
            </a:r>
            <a:r>
              <a:rPr b="1" lang="fr" sz="3000">
                <a:solidFill>
                  <a:srgbClr val="FF993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3000">
              <a:solidFill>
                <a:srgbClr val="FF993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21" name="Google Shape;221;p25"/>
          <p:cNvSpPr txBox="1"/>
          <p:nvPr/>
        </p:nvSpPr>
        <p:spPr>
          <a:xfrm>
            <a:off x="125" y="604625"/>
            <a:ext cx="9144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FF993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 live remotes</a:t>
            </a:r>
            <a:endParaRPr sz="1900">
              <a:solidFill>
                <a:srgbClr val="FF993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22" name="Google Shape;222;p25"/>
          <p:cNvSpPr/>
          <p:nvPr/>
        </p:nvSpPr>
        <p:spPr>
          <a:xfrm>
            <a:off x="1341816" y="1256851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3 decoding priorities per output program (2 backup levels)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p25"/>
          <p:cNvSpPr/>
          <p:nvPr/>
        </p:nvSpPr>
        <p:spPr>
          <a:xfrm>
            <a:off x="1341816" y="2066043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Support of SIP, Direct SIP (Aka unregistered SIP), Symmetric RTP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25"/>
          <p:cNvSpPr/>
          <p:nvPr/>
        </p:nvSpPr>
        <p:spPr>
          <a:xfrm>
            <a:off x="1341816" y="2875236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Support of stereo and/or mono communications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1341816" y="3684429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Dual SIP registration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" name="Google Shape;226;p25"/>
          <p:cNvSpPr/>
          <p:nvPr/>
        </p:nvSpPr>
        <p:spPr>
          <a:xfrm>
            <a:off x="4732270" y="1256851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Auto-redial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4732270" y="2066043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FECs, Dual redundant streaming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" name="Google Shape;228;p25"/>
          <p:cNvSpPr/>
          <p:nvPr/>
        </p:nvSpPr>
        <p:spPr>
          <a:xfrm>
            <a:off x="4732270" y="2875236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Configuration and control via WEB Interface, API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4732270" y="3684429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Configuration via our contribution IQOYA Connect service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1341825" y="1256875"/>
            <a:ext cx="3069900" cy="68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1E4463"/>
                </a:solidFill>
                <a:latin typeface="Open Sans"/>
                <a:ea typeface="Open Sans"/>
                <a:cs typeface="Open Sans"/>
                <a:sym typeface="Open Sans"/>
              </a:rPr>
              <a:t>Compatible with any N/ACIP compliant 3rd party codec</a:t>
            </a:r>
            <a:endParaRPr>
              <a:solidFill>
                <a:srgbClr val="1E44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36" name="Google Shape;236;p26"/>
          <p:cNvSpPr txBox="1"/>
          <p:nvPr>
            <p:ph type="title"/>
          </p:nvPr>
        </p:nvSpPr>
        <p:spPr>
          <a:xfrm>
            <a:off x="311700" y="509025"/>
            <a:ext cx="5722200" cy="29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IQOYA X/LINK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">
                <a:latin typeface="Open Sans Light"/>
                <a:ea typeface="Open Sans Light"/>
                <a:cs typeface="Open Sans Light"/>
                <a:sym typeface="Open Sans Light"/>
              </a:rPr>
              <a:t>THE RANGE</a:t>
            </a:r>
            <a:endParaRPr b="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4930775" y="3027850"/>
            <a:ext cx="3831300" cy="119400"/>
          </a:xfrm>
          <a:prstGeom prst="homePlate">
            <a:avLst>
              <a:gd fmla="val 50000" name="adj"/>
            </a:avLst>
          </a:prstGeom>
          <a:solidFill>
            <a:srgbClr val="70BAD9"/>
          </a:solidFill>
          <a:ln>
            <a:noFill/>
          </a:ln>
        </p:spPr>
        <p:txBody>
          <a:bodyPr anchorCtr="0" anchor="ctr" bIns="91425" lIns="198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licences for additional channels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4930725" y="3158225"/>
            <a:ext cx="3831300" cy="119400"/>
          </a:xfrm>
          <a:prstGeom prst="homePlate">
            <a:avLst>
              <a:gd fmla="val 50000" name="adj"/>
            </a:avLst>
          </a:prstGeom>
          <a:solidFill>
            <a:srgbClr val="70BAD9"/>
          </a:solidFill>
          <a:ln>
            <a:noFill/>
          </a:ln>
        </p:spPr>
        <p:txBody>
          <a:bodyPr anchorCtr="0" anchor="ctr" bIns="91425" lIns="198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licences for additional channels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4930725" y="3288600"/>
            <a:ext cx="3831300" cy="119400"/>
          </a:xfrm>
          <a:prstGeom prst="homePlate">
            <a:avLst>
              <a:gd fmla="val 50000" name="adj"/>
            </a:avLst>
          </a:prstGeom>
          <a:solidFill>
            <a:srgbClr val="70BAD9"/>
          </a:solidFill>
          <a:ln>
            <a:noFill/>
          </a:ln>
        </p:spPr>
        <p:txBody>
          <a:bodyPr anchorCtr="0" anchor="ctr" bIns="91425" lIns="198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licences for additional channels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27"/>
          <p:cNvSpPr txBox="1"/>
          <p:nvPr/>
        </p:nvSpPr>
        <p:spPr>
          <a:xfrm>
            <a:off x="237975" y="376175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7"/>
          <p:cNvSpPr txBox="1"/>
          <p:nvPr>
            <p:ph type="title"/>
          </p:nvPr>
        </p:nvSpPr>
        <p:spPr>
          <a:xfrm>
            <a:off x="348600" y="163400"/>
            <a:ext cx="8446800" cy="6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IQOYA X/LINK Range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46" name="Google Shape;246;p27" title="IQOYA_X/LINK-LE_face-ava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00" y="1068857"/>
            <a:ext cx="4029624" cy="36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 title="Copie de IQOYA-X-LINK-DUAL_strict-front-HD.png"/>
          <p:cNvPicPr preferRelativeResize="0"/>
          <p:nvPr/>
        </p:nvPicPr>
        <p:blipFill rotWithShape="1">
          <a:blip r:embed="rId4">
            <a:alphaModFix/>
          </a:blip>
          <a:srcRect b="37645" l="9761" r="11393" t="40302"/>
          <a:stretch/>
        </p:blipFill>
        <p:spPr>
          <a:xfrm>
            <a:off x="356234" y="2281650"/>
            <a:ext cx="4014356" cy="51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7" title="digigram-iqoya-x-link-audio-over-ip-codec-strict-front-web.png"/>
          <p:cNvPicPr preferRelativeResize="0"/>
          <p:nvPr/>
        </p:nvPicPr>
        <p:blipFill rotWithShape="1">
          <a:blip r:embed="rId5">
            <a:alphaModFix/>
          </a:blip>
          <a:srcRect b="37579" l="9800" r="11423" t="40380"/>
          <a:stretch/>
        </p:blipFill>
        <p:spPr>
          <a:xfrm>
            <a:off x="358117" y="1600805"/>
            <a:ext cx="4010591" cy="51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7" title="Copie de IQOYA-X-LINK-AES67_strict-front-HD.png"/>
          <p:cNvPicPr preferRelativeResize="0"/>
          <p:nvPr/>
        </p:nvPicPr>
        <p:blipFill rotWithShape="1">
          <a:blip r:embed="rId6">
            <a:alphaModFix/>
          </a:blip>
          <a:srcRect b="37133" l="9784" r="11438" t="40814"/>
          <a:stretch/>
        </p:blipFill>
        <p:spPr>
          <a:xfrm>
            <a:off x="358116" y="2962494"/>
            <a:ext cx="4010593" cy="510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7"/>
          <p:cNvGrpSpPr/>
          <p:nvPr/>
        </p:nvGrpSpPr>
        <p:grpSpPr>
          <a:xfrm>
            <a:off x="357938" y="3643339"/>
            <a:ext cx="4010950" cy="510981"/>
            <a:chOff x="895681" y="362307"/>
            <a:chExt cx="7203574" cy="917710"/>
          </a:xfrm>
        </p:grpSpPr>
        <p:pic>
          <p:nvPicPr>
            <p:cNvPr id="251" name="Google Shape;251;p27" title="digigram-iqoya-x-link-audio-over-ip-codec-strict-front-web.png"/>
            <p:cNvPicPr preferRelativeResize="0"/>
            <p:nvPr/>
          </p:nvPicPr>
          <p:blipFill rotWithShape="1">
            <a:blip r:embed="rId5">
              <a:alphaModFix/>
            </a:blip>
            <a:srcRect b="37577" l="9792" r="11431" t="40381"/>
            <a:stretch/>
          </p:blipFill>
          <p:spPr>
            <a:xfrm>
              <a:off x="895681" y="362307"/>
              <a:ext cx="7203574" cy="917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dresser l'image pour que la partie avant du CODEC soit plate " id="252" name="Google Shape;252;p27"/>
            <p:cNvPicPr preferRelativeResize="0"/>
            <p:nvPr/>
          </p:nvPicPr>
          <p:blipFill rotWithShape="1">
            <a:blip r:embed="rId7">
              <a:alphaModFix/>
            </a:blip>
            <a:srcRect b="40508" l="32675" r="58087" t="55497"/>
            <a:stretch/>
          </p:blipFill>
          <p:spPr>
            <a:xfrm>
              <a:off x="3263125" y="732743"/>
              <a:ext cx="731575" cy="1093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3" name="Google Shape;253;p27"/>
          <p:cNvCxnSpPr/>
          <p:nvPr/>
        </p:nvCxnSpPr>
        <p:spPr>
          <a:xfrm>
            <a:off x="4514918" y="968661"/>
            <a:ext cx="42471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27"/>
          <p:cNvSpPr txBox="1"/>
          <p:nvPr/>
        </p:nvSpPr>
        <p:spPr>
          <a:xfrm>
            <a:off x="4930775" y="787725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55" name="Google Shape;255;p27"/>
          <p:cNvCxnSpPr>
            <a:stCxn id="254" idx="1"/>
          </p:cNvCxnSpPr>
          <p:nvPr/>
        </p:nvCxnSpPr>
        <p:spPr>
          <a:xfrm>
            <a:off x="4930775" y="857025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7"/>
          <p:cNvCxnSpPr/>
          <p:nvPr/>
        </p:nvCxnSpPr>
        <p:spPr>
          <a:xfrm>
            <a:off x="4514925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27"/>
          <p:cNvCxnSpPr/>
          <p:nvPr/>
        </p:nvCxnSpPr>
        <p:spPr>
          <a:xfrm>
            <a:off x="8762025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27"/>
          <p:cNvCxnSpPr/>
          <p:nvPr/>
        </p:nvCxnSpPr>
        <p:spPr>
          <a:xfrm>
            <a:off x="5045813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27"/>
          <p:cNvCxnSpPr/>
          <p:nvPr/>
        </p:nvCxnSpPr>
        <p:spPr>
          <a:xfrm>
            <a:off x="5576700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7"/>
          <p:cNvCxnSpPr/>
          <p:nvPr/>
        </p:nvCxnSpPr>
        <p:spPr>
          <a:xfrm>
            <a:off x="6107588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7"/>
          <p:cNvCxnSpPr/>
          <p:nvPr/>
        </p:nvCxnSpPr>
        <p:spPr>
          <a:xfrm>
            <a:off x="6638475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7"/>
          <p:cNvCxnSpPr/>
          <p:nvPr/>
        </p:nvCxnSpPr>
        <p:spPr>
          <a:xfrm>
            <a:off x="7169363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7"/>
          <p:cNvCxnSpPr/>
          <p:nvPr/>
        </p:nvCxnSpPr>
        <p:spPr>
          <a:xfrm>
            <a:off x="7700250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27"/>
          <p:cNvCxnSpPr/>
          <p:nvPr/>
        </p:nvCxnSpPr>
        <p:spPr>
          <a:xfrm>
            <a:off x="8231138" y="937750"/>
            <a:ext cx="0" cy="618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5" name="Google Shape;265;p27"/>
          <p:cNvSpPr/>
          <p:nvPr/>
        </p:nvSpPr>
        <p:spPr>
          <a:xfrm>
            <a:off x="4514925" y="1053864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AES3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5461663" y="803175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5992525" y="803175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6523425" y="803175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7585200" y="803175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7054300" y="803175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8116075" y="803175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8646938" y="803175"/>
            <a:ext cx="230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4514925" y="1184234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AES67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514925" y="1314618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Analog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4514925" y="1666189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AES3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4514925" y="1796559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AES67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27"/>
          <p:cNvSpPr/>
          <p:nvPr/>
        </p:nvSpPr>
        <p:spPr>
          <a:xfrm>
            <a:off x="4514925" y="1926943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Analog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8" name="Google Shape;278;p27"/>
          <p:cNvSpPr/>
          <p:nvPr/>
        </p:nvSpPr>
        <p:spPr>
          <a:xfrm>
            <a:off x="4514925" y="2347025"/>
            <a:ext cx="1061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AES3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27"/>
          <p:cNvSpPr/>
          <p:nvPr/>
        </p:nvSpPr>
        <p:spPr>
          <a:xfrm>
            <a:off x="4514925" y="2477394"/>
            <a:ext cx="1061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AES67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27"/>
          <p:cNvSpPr/>
          <p:nvPr/>
        </p:nvSpPr>
        <p:spPr>
          <a:xfrm>
            <a:off x="4514925" y="2607776"/>
            <a:ext cx="1061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Analog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27"/>
          <p:cNvSpPr/>
          <p:nvPr/>
        </p:nvSpPr>
        <p:spPr>
          <a:xfrm>
            <a:off x="4514925" y="3027850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AES3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4514925" y="3158218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AES67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27"/>
          <p:cNvSpPr/>
          <p:nvPr/>
        </p:nvSpPr>
        <p:spPr>
          <a:xfrm>
            <a:off x="4514925" y="3288600"/>
            <a:ext cx="548700" cy="119400"/>
          </a:xfrm>
          <a:prstGeom prst="homePlate">
            <a:avLst>
              <a:gd fmla="val 5000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Analog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27"/>
          <p:cNvSpPr/>
          <p:nvPr/>
        </p:nvSpPr>
        <p:spPr>
          <a:xfrm>
            <a:off x="4514925" y="3839050"/>
            <a:ext cx="531000" cy="1194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1E4463"/>
              </a:gs>
              <a:gs pos="100000">
                <a:srgbClr val="2E6998"/>
              </a:gs>
            </a:gsLst>
            <a:lin ang="0" scaled="0"/>
          </a:gradFill>
          <a:ln>
            <a:noFill/>
          </a:ln>
        </p:spPr>
        <p:txBody>
          <a:bodyPr anchorCtr="0" anchor="ctr" bIns="0" lIns="900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MPX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27"/>
          <p:cNvSpPr txBox="1"/>
          <p:nvPr/>
        </p:nvSpPr>
        <p:spPr>
          <a:xfrm>
            <a:off x="4512851" y="545519"/>
            <a:ext cx="4247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Number of I/O channels</a:t>
            </a:r>
            <a:endParaRPr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348600" y="1359686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X/LINK-LE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339100" y="1999950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X/LINK-ST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339100" y="2676305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X/LINK-DUAL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348600" y="3346332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X/LINK-AES67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27"/>
          <p:cNvSpPr txBox="1"/>
          <p:nvPr/>
        </p:nvSpPr>
        <p:spPr>
          <a:xfrm>
            <a:off x="348613" y="4045220"/>
            <a:ext cx="4029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700">
                <a:solidFill>
                  <a:srgbClr val="336699"/>
                </a:solidFill>
                <a:latin typeface="Open Sans"/>
                <a:ea typeface="Open Sans"/>
                <a:cs typeface="Open Sans"/>
                <a:sym typeface="Open Sans"/>
              </a:rPr>
              <a:t>X/LINK-MPX</a:t>
            </a:r>
            <a:endParaRPr b="1" sz="700">
              <a:solidFill>
                <a:srgbClr val="3366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8" title="Copie de IQOYA-X-LINK-DUAL-back.png"/>
          <p:cNvPicPr preferRelativeResize="0"/>
          <p:nvPr/>
        </p:nvPicPr>
        <p:blipFill rotWithShape="1">
          <a:blip r:embed="rId3">
            <a:alphaModFix/>
          </a:blip>
          <a:srcRect b="35010" l="5036" r="3898" t="37135"/>
          <a:stretch/>
        </p:blipFill>
        <p:spPr>
          <a:xfrm>
            <a:off x="1668700" y="2304450"/>
            <a:ext cx="5879849" cy="57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8"/>
          <p:cNvSpPr txBox="1"/>
          <p:nvPr>
            <p:ph type="title"/>
          </p:nvPr>
        </p:nvSpPr>
        <p:spPr>
          <a:xfrm>
            <a:off x="348600" y="315800"/>
            <a:ext cx="84468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X/LINK main characteristics</a:t>
            </a:r>
            <a:r>
              <a:rPr lang="fr">
                <a:solidFill>
                  <a:schemeClr val="accent4"/>
                </a:solidFill>
              </a:rPr>
              <a:t>.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97" name="Google Shape;297;p28"/>
          <p:cNvSpPr/>
          <p:nvPr/>
        </p:nvSpPr>
        <p:spPr>
          <a:xfrm>
            <a:off x="6962850" y="22598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28"/>
          <p:cNvSpPr/>
          <p:nvPr/>
        </p:nvSpPr>
        <p:spPr>
          <a:xfrm>
            <a:off x="2350924" y="2259900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28"/>
          <p:cNvSpPr/>
          <p:nvPr/>
        </p:nvSpPr>
        <p:spPr>
          <a:xfrm>
            <a:off x="5506100" y="28163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28"/>
          <p:cNvSpPr/>
          <p:nvPr/>
        </p:nvSpPr>
        <p:spPr>
          <a:xfrm>
            <a:off x="4865600" y="22598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1" name="Google Shape;301;p28"/>
          <p:cNvSpPr/>
          <p:nvPr/>
        </p:nvSpPr>
        <p:spPr>
          <a:xfrm>
            <a:off x="3761575" y="22598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2" name="Google Shape;302;p28"/>
          <p:cNvSpPr/>
          <p:nvPr/>
        </p:nvSpPr>
        <p:spPr>
          <a:xfrm>
            <a:off x="2838825" y="2816397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03" name="Google Shape;303;p28"/>
          <p:cNvCxnSpPr>
            <a:stCxn id="298" idx="0"/>
            <a:endCxn id="304" idx="3"/>
          </p:cNvCxnSpPr>
          <p:nvPr/>
        </p:nvCxnSpPr>
        <p:spPr>
          <a:xfrm flipH="1" rot="5400000">
            <a:off x="2092624" y="1948200"/>
            <a:ext cx="315900" cy="3075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28"/>
          <p:cNvSpPr txBox="1"/>
          <p:nvPr/>
        </p:nvSpPr>
        <p:spPr>
          <a:xfrm>
            <a:off x="266925" y="1782314"/>
            <a:ext cx="183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Low consumption (</a:t>
            </a: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~15W)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05" name="Google Shape;305;p28"/>
          <p:cNvCxnSpPr>
            <a:stCxn id="301" idx="0"/>
            <a:endCxn id="306" idx="3"/>
          </p:cNvCxnSpPr>
          <p:nvPr/>
        </p:nvCxnSpPr>
        <p:spPr>
          <a:xfrm flipH="1" rot="5400000">
            <a:off x="3549925" y="1994847"/>
            <a:ext cx="212700" cy="3174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28"/>
          <p:cNvSpPr txBox="1"/>
          <p:nvPr/>
        </p:nvSpPr>
        <p:spPr>
          <a:xfrm>
            <a:off x="2838825" y="1885650"/>
            <a:ext cx="658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Fanless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07" name="Google Shape;307;p28"/>
          <p:cNvCxnSpPr>
            <a:stCxn id="297" idx="0"/>
            <a:endCxn id="308" idx="1"/>
          </p:cNvCxnSpPr>
          <p:nvPr/>
        </p:nvCxnSpPr>
        <p:spPr>
          <a:xfrm rot="-5400000">
            <a:off x="6885000" y="2075247"/>
            <a:ext cx="315900" cy="534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8" name="Google Shape;308;p28"/>
          <p:cNvSpPr txBox="1"/>
          <p:nvPr/>
        </p:nvSpPr>
        <p:spPr>
          <a:xfrm>
            <a:off x="7069650" y="1713025"/>
            <a:ext cx="152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Redundant universal power supply units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28"/>
          <p:cNvSpPr txBox="1"/>
          <p:nvPr/>
        </p:nvSpPr>
        <p:spPr>
          <a:xfrm>
            <a:off x="3271850" y="3228478"/>
            <a:ext cx="209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Analog &amp; Digital audio connectivity via XLR connectors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10" name="Google Shape;310;p28"/>
          <p:cNvCxnSpPr>
            <a:stCxn id="302" idx="4"/>
            <a:endCxn id="309" idx="1"/>
          </p:cNvCxnSpPr>
          <p:nvPr/>
        </p:nvCxnSpPr>
        <p:spPr>
          <a:xfrm flipH="1" rot="-5400000">
            <a:off x="2813925" y="3001497"/>
            <a:ext cx="536100" cy="3795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1" name="Google Shape;311;p28"/>
          <p:cNvSpPr txBox="1"/>
          <p:nvPr/>
        </p:nvSpPr>
        <p:spPr>
          <a:xfrm>
            <a:off x="5802575" y="2993650"/>
            <a:ext cx="166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4 network ports for </a:t>
            </a: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separation</a:t>
            </a: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 of IP traffics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12" name="Google Shape;312;p28"/>
          <p:cNvCxnSpPr>
            <a:stCxn id="299" idx="4"/>
            <a:endCxn id="311" idx="1"/>
          </p:cNvCxnSpPr>
          <p:nvPr/>
        </p:nvCxnSpPr>
        <p:spPr>
          <a:xfrm flipH="1" rot="-5400000">
            <a:off x="5530400" y="2952297"/>
            <a:ext cx="301200" cy="2430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28"/>
          <p:cNvCxnSpPr>
            <a:stCxn id="300" idx="0"/>
            <a:endCxn id="314" idx="1"/>
          </p:cNvCxnSpPr>
          <p:nvPr/>
        </p:nvCxnSpPr>
        <p:spPr>
          <a:xfrm rot="-5400000">
            <a:off x="4703750" y="1930047"/>
            <a:ext cx="545100" cy="1146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4" name="Google Shape;314;p28"/>
          <p:cNvSpPr txBox="1"/>
          <p:nvPr/>
        </p:nvSpPr>
        <p:spPr>
          <a:xfrm>
            <a:off x="5033512" y="1553359"/>
            <a:ext cx="1521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AES3, AES67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28"/>
          <p:cNvSpPr/>
          <p:nvPr/>
        </p:nvSpPr>
        <p:spPr>
          <a:xfrm>
            <a:off x="2154074" y="2816400"/>
            <a:ext cx="106800" cy="106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6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16" name="Google Shape;316;p28"/>
          <p:cNvCxnSpPr>
            <a:stCxn id="315" idx="4"/>
            <a:endCxn id="317" idx="3"/>
          </p:cNvCxnSpPr>
          <p:nvPr/>
        </p:nvCxnSpPr>
        <p:spPr>
          <a:xfrm rot="5400000">
            <a:off x="2021174" y="2855400"/>
            <a:ext cx="118500" cy="254100"/>
          </a:xfrm>
          <a:prstGeom prst="bentConnector2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7" name="Google Shape;317;p28"/>
          <p:cNvSpPr txBox="1"/>
          <p:nvPr/>
        </p:nvSpPr>
        <p:spPr>
          <a:xfrm>
            <a:off x="123475" y="2880118"/>
            <a:ext cx="183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9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Analog +24 dBu</a:t>
            </a:r>
            <a:endParaRPr b="1" sz="9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28"/>
          <p:cNvSpPr txBox="1"/>
          <p:nvPr/>
        </p:nvSpPr>
        <p:spPr>
          <a:xfrm>
            <a:off x="348600" y="790689"/>
            <a:ext cx="7738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rgbClr val="3A81B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Can be use either for programs distribution or live remotes</a:t>
            </a:r>
            <a:endParaRPr sz="1700">
              <a:solidFill>
                <a:srgbClr val="3A81B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gigra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36699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