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</p:sldIdLst>
  <p:sldSz cy="5143500" cx="9144000"/>
  <p:notesSz cx="6858000" cy="9144000"/>
  <p:embeddedFontLst>
    <p:embeddedFont>
      <p:font typeface="Roboto"/>
      <p:regular r:id="rId29"/>
      <p:bold r:id="rId30"/>
      <p:italic r:id="rId31"/>
      <p:boldItalic r:id="rId32"/>
    </p:embeddedFont>
    <p:embeddedFont>
      <p:font typeface="Open Sans Light"/>
      <p:regular r:id="rId33"/>
      <p:bold r:id="rId34"/>
      <p:italic r:id="rId35"/>
      <p:boldItalic r:id="rId36"/>
    </p:embeddedFont>
    <p:embeddedFont>
      <p:font typeface="Open Sans"/>
      <p:regular r:id="rId37"/>
      <p:bold r:id="rId38"/>
      <p:italic r:id="rId39"/>
      <p:boldItalic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F097B952-8D9E-4652-A781-F2795C1618A5}">
  <a:tblStyle styleId="{F097B952-8D9E-4652-A781-F2795C1618A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OpenSans-boldItalic.fntdata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Roboto-regular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Roboto-italic.fntdata"/><Relationship Id="rId30" Type="http://schemas.openxmlformats.org/officeDocument/2006/relationships/font" Target="fonts/Roboto-bold.fntdata"/><Relationship Id="rId11" Type="http://schemas.openxmlformats.org/officeDocument/2006/relationships/slide" Target="slides/slide5.xml"/><Relationship Id="rId33" Type="http://schemas.openxmlformats.org/officeDocument/2006/relationships/font" Target="fonts/OpenSansLight-regular.fntdata"/><Relationship Id="rId10" Type="http://schemas.openxmlformats.org/officeDocument/2006/relationships/slide" Target="slides/slide4.xml"/><Relationship Id="rId32" Type="http://schemas.openxmlformats.org/officeDocument/2006/relationships/font" Target="fonts/Roboto-boldItalic.fntdata"/><Relationship Id="rId13" Type="http://schemas.openxmlformats.org/officeDocument/2006/relationships/slide" Target="slides/slide7.xml"/><Relationship Id="rId35" Type="http://schemas.openxmlformats.org/officeDocument/2006/relationships/font" Target="fonts/OpenSansLight-italic.fntdata"/><Relationship Id="rId12" Type="http://schemas.openxmlformats.org/officeDocument/2006/relationships/slide" Target="slides/slide6.xml"/><Relationship Id="rId34" Type="http://schemas.openxmlformats.org/officeDocument/2006/relationships/font" Target="fonts/OpenSansLight-bold.fntdata"/><Relationship Id="rId15" Type="http://schemas.openxmlformats.org/officeDocument/2006/relationships/slide" Target="slides/slide9.xml"/><Relationship Id="rId37" Type="http://schemas.openxmlformats.org/officeDocument/2006/relationships/font" Target="fonts/OpenSans-regular.fntdata"/><Relationship Id="rId14" Type="http://schemas.openxmlformats.org/officeDocument/2006/relationships/slide" Target="slides/slide8.xml"/><Relationship Id="rId36" Type="http://schemas.openxmlformats.org/officeDocument/2006/relationships/font" Target="fonts/OpenSansLight-boldItalic.fntdata"/><Relationship Id="rId17" Type="http://schemas.openxmlformats.org/officeDocument/2006/relationships/slide" Target="slides/slide11.xml"/><Relationship Id="rId39" Type="http://schemas.openxmlformats.org/officeDocument/2006/relationships/font" Target="fonts/OpenSans-italic.fntdata"/><Relationship Id="rId16" Type="http://schemas.openxmlformats.org/officeDocument/2006/relationships/slide" Target="slides/slide10.xml"/><Relationship Id="rId38" Type="http://schemas.openxmlformats.org/officeDocument/2006/relationships/font" Target="fonts/OpenSans-bold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33f35f9bc6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2" name="Google Shape;132;g133f35f9bc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1f9ef5e47d2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1f9ef5e47d2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AES3 = signal audio numérique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AES11 : synchro d’horloge numérique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SRC converter : remet chaque echantillon a la bonne cadence définie sans perdre en qualité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Phantom power : fourni l’energie vitale aux micros statiques - eviter les parasites de bruits - tension continue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b809d339f2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3b809d339f2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450">
                <a:solidFill>
                  <a:srgbClr val="202124"/>
                </a:solidFill>
                <a:latin typeface="Roboto"/>
                <a:ea typeface="Roboto"/>
                <a:cs typeface="Roboto"/>
                <a:sym typeface="Roboto"/>
              </a:rPr>
              <a:t>On top of the broadcast applications we just discussed, our sound cards are also used in other critical audio applications, </a:t>
            </a:r>
            <a:endParaRPr sz="1450">
              <a:solidFill>
                <a:srgbClr val="202124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450">
                <a:solidFill>
                  <a:srgbClr val="202124"/>
                </a:solidFill>
                <a:latin typeface="Roboto"/>
                <a:ea typeface="Roboto"/>
                <a:cs typeface="Roboto"/>
                <a:sym typeface="Roboto"/>
              </a:rPr>
              <a:t>including military, aeronautical, maritime, civil defence, disaster recovery, and many more. </a:t>
            </a:r>
            <a:endParaRPr sz="1450">
              <a:solidFill>
                <a:srgbClr val="202124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50">
              <a:solidFill>
                <a:srgbClr val="202124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450">
                <a:solidFill>
                  <a:srgbClr val="202124"/>
                </a:solidFill>
                <a:latin typeface="Roboto"/>
                <a:ea typeface="Roboto"/>
                <a:cs typeface="Roboto"/>
                <a:sym typeface="Roboto"/>
              </a:rPr>
              <a:t>We have selected a few real life customer applications, but please note the use of our interfaces are limitless.</a:t>
            </a:r>
            <a:endParaRPr sz="1450">
              <a:solidFill>
                <a:srgbClr val="202124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202124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3bb6b17c4c7_1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3bb6b17c4c7_1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bb6b17c4c7_1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3bb6b17c4c7_1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3bb6b17c4c7_1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3bb6b17c4c7_1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3bb6b17c4c7_1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3bb6b17c4c7_1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3bb6b17c4c7_1_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3bb6b17c4c7_1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3bb6b17c4c7_1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3bb6b17c4c7_1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450">
                <a:solidFill>
                  <a:srgbClr val="202124"/>
                </a:solidFill>
                <a:latin typeface="Roboto"/>
                <a:ea typeface="Roboto"/>
                <a:cs typeface="Roboto"/>
                <a:sym typeface="Roboto"/>
              </a:rPr>
              <a:t>On top of the broadcast applications we just discussed, our sound cards are also used in other critical audio applications, </a:t>
            </a:r>
            <a:endParaRPr sz="1450">
              <a:solidFill>
                <a:srgbClr val="202124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450">
                <a:solidFill>
                  <a:srgbClr val="202124"/>
                </a:solidFill>
                <a:latin typeface="Roboto"/>
                <a:ea typeface="Roboto"/>
                <a:cs typeface="Roboto"/>
                <a:sym typeface="Roboto"/>
              </a:rPr>
              <a:t>including military, aeronautical, maritime, civil defence, disaster recovery, and many more. </a:t>
            </a:r>
            <a:endParaRPr sz="1450">
              <a:solidFill>
                <a:srgbClr val="202124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50">
              <a:solidFill>
                <a:srgbClr val="202124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450">
                <a:solidFill>
                  <a:srgbClr val="202124"/>
                </a:solidFill>
                <a:latin typeface="Roboto"/>
                <a:ea typeface="Roboto"/>
                <a:cs typeface="Roboto"/>
                <a:sym typeface="Roboto"/>
              </a:rPr>
              <a:t>We have selected a few real life customer applications, but please note the use of our interfaces are limitless.</a:t>
            </a:r>
            <a:endParaRPr sz="1450">
              <a:solidFill>
                <a:srgbClr val="202124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202124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14ca46491f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14ca46491f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The ALP-X manager will give you access to 4 stereo device on your workstation : 2 play and 2 record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You also have all the channels corresponding to the different input and output : 2 analog in and out, 2 digital in and out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Remember on the VX range ? You had to choose if you wanted to use analog or digital on the inputs and the output was playing the same audio on both analog and digital.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No more limitation with the ALP, it’s like a 4 mono channels card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You have access to everything at the same time. use the analog and the digital inputs at the same time AND send different audio to the outputs independently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But how ?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21de3b69585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21de3b69585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The ALP-X manager will give you access to 4 stereo device on your workstation : 2 play and 2 record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You also have all the channels corresponding to the different input and output : 2 analog in and out, 2 digital in and out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Remember on the VX range ? You had to choose if you wanted to use analog or digital on the inputs and the output was playing the same audio on both analog and digital.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No more limitation with the ALP, it’s like a 4 mono channels card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You have access to everything at the same time. use the analog and the digital inputs at the same time AND send different audio to the outputs independently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But how ?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43edf981f7_0_3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0" name="Google Shape;140;g343edf981f7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21de3b69585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21de3b69585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The ALP-X manager will give you access to 4 stereo device on your workstation : 2 play and 2 record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You also have all the channels corresponding to the different input and output : 2 analog in and out, 2 digital in and out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Remember on the VX range ? You had to choose if you wanted to use analog or digital on the inputs and the output was playing the same audio on both analog and digital.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No more limitation with the ALP, it’s like a 4 mono channels card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You have access to everything at the same time. use the analog and the digital inputs at the same time AND send different audio to the outputs independently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But how ?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14ca46491f4_0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14ca46491f4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This is thanks to the new internal routing matrix.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With the matrix, you can route any input to any output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You have the channel from the Digital Audio Workstation, linked to your application, and you can route as you want and as many as you want the physical I/O of your card to these channels. 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133f35f9bc6_0_105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0" name="Google Shape;380;g133f35f9bc6_0_10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33f35f9bc6_0_100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0" name="Google Shape;170;g133f35f9bc6_0_10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43edf981f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43edf981f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b97c7c42ad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3b97c7c42ad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b97c7c42ad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b97c7c42ad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b809d339f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3b809d339f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450">
                <a:solidFill>
                  <a:srgbClr val="202124"/>
                </a:solidFill>
                <a:latin typeface="Roboto"/>
                <a:ea typeface="Roboto"/>
                <a:cs typeface="Roboto"/>
                <a:sym typeface="Roboto"/>
              </a:rPr>
              <a:t>On top of the broadcast applications we just discussed, our sound cards are also used in other critical audio applications, </a:t>
            </a:r>
            <a:endParaRPr sz="1450">
              <a:solidFill>
                <a:srgbClr val="202124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450">
                <a:solidFill>
                  <a:srgbClr val="202124"/>
                </a:solidFill>
                <a:latin typeface="Roboto"/>
                <a:ea typeface="Roboto"/>
                <a:cs typeface="Roboto"/>
                <a:sym typeface="Roboto"/>
              </a:rPr>
              <a:t>including military, aeronautical, maritime, civil defence, disaster recovery, and many more. </a:t>
            </a:r>
            <a:endParaRPr sz="1450">
              <a:solidFill>
                <a:srgbClr val="202124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50">
              <a:solidFill>
                <a:srgbClr val="202124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450">
                <a:solidFill>
                  <a:srgbClr val="202124"/>
                </a:solidFill>
                <a:latin typeface="Roboto"/>
                <a:ea typeface="Roboto"/>
                <a:cs typeface="Roboto"/>
                <a:sym typeface="Roboto"/>
              </a:rPr>
              <a:t>We have selected a few real life customer applications, but please note the use of our interfaces are limitless.</a:t>
            </a:r>
            <a:endParaRPr sz="1450">
              <a:solidFill>
                <a:srgbClr val="202124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202124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b97c7c42ad_0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3b97c7c42ad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343edf981f7_0_5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0" name="Google Shape;250;g343edf981f7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"/>
              <a:t>The card feature an embedded mixer,which accepts:</a:t>
            </a:r>
            <a:br>
              <a:rPr lang="fr"/>
            </a:br>
            <a:r>
              <a:rPr lang="fr"/>
              <a:t>- as inputs: analog and AES3 channels, playback channels</a:t>
            </a:r>
            <a:br>
              <a:rPr lang="fr"/>
            </a:br>
            <a:r>
              <a:rPr lang="fr"/>
              <a:t>- as output: </a:t>
            </a:r>
            <a:r>
              <a:rPr lang="fr">
                <a:solidFill>
                  <a:schemeClr val="dk1"/>
                </a:solidFill>
              </a:rPr>
              <a:t>analog and AES3 channels, recording channels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">
                <a:solidFill>
                  <a:schemeClr val="dk1"/>
                </a:solidFill>
              </a:rPr>
              <a:t>The mixer allows to 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Relationship Id="rId4" Type="http://schemas.openxmlformats.org/officeDocument/2006/relationships/image" Target="../media/image19.png"/><Relationship Id="rId5" Type="http://schemas.openxmlformats.org/officeDocument/2006/relationships/image" Target="../media/image3.png"/><Relationship Id="rId6" Type="http://schemas.openxmlformats.org/officeDocument/2006/relationships/image" Target="../media/image7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g"/><Relationship Id="rId3" Type="http://schemas.openxmlformats.org/officeDocument/2006/relationships/image" Target="../media/image13.png"/><Relationship Id="rId4" Type="http://schemas.openxmlformats.org/officeDocument/2006/relationships/image" Target="../media/image7.png"/><Relationship Id="rId5" Type="http://schemas.openxmlformats.org/officeDocument/2006/relationships/image" Target="../media/image3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7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jpg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7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g"/><Relationship Id="rId3" Type="http://schemas.openxmlformats.org/officeDocument/2006/relationships/image" Target="../media/image8.png"/><Relationship Id="rId4" Type="http://schemas.openxmlformats.org/officeDocument/2006/relationships/image" Target="../media/image3.png"/><Relationship Id="rId5" Type="http://schemas.openxmlformats.org/officeDocument/2006/relationships/image" Target="../media/image7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7.png"/><Relationship Id="rId4" Type="http://schemas.openxmlformats.org/officeDocument/2006/relationships/image" Target="../media/image22.jpg"/><Relationship Id="rId5" Type="http://schemas.openxmlformats.org/officeDocument/2006/relationships/image" Target="../media/image4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but &amp; Fin" type="title">
  <p:cSld name="TITLE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76200" y="-76200"/>
            <a:ext cx="9288875" cy="5258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 rotWithShape="1">
          <a:blip r:embed="rId3">
            <a:alphaModFix/>
          </a:blip>
          <a:srcRect b="58947" l="0" r="51352" t="0"/>
          <a:stretch/>
        </p:blipFill>
        <p:spPr>
          <a:xfrm>
            <a:off x="6840250" y="3180100"/>
            <a:ext cx="2372425" cy="200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0350" y="4460800"/>
            <a:ext cx="1748526" cy="39359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"/>
          <p:cNvSpPr txBox="1"/>
          <p:nvPr>
            <p:ph type="title"/>
          </p:nvPr>
        </p:nvSpPr>
        <p:spPr>
          <a:xfrm>
            <a:off x="1800450" y="1755325"/>
            <a:ext cx="5543100" cy="107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33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, Texte">
  <p:cSld name="ONE_COLUMN_TEXT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72" name="Google Shape;72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41600" y="3289900"/>
            <a:ext cx="4876800" cy="48768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1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1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sz="10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4" name="Google Shape;74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475" y="4349550"/>
            <a:ext cx="1942226" cy="5403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1"/>
          <p:cNvSpPr txBox="1"/>
          <p:nvPr>
            <p:ph idx="1" type="subTitle"/>
          </p:nvPr>
        </p:nvSpPr>
        <p:spPr>
          <a:xfrm>
            <a:off x="348600" y="1386575"/>
            <a:ext cx="84468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76" name="Google Shape;76;p11"/>
          <p:cNvSpPr txBox="1"/>
          <p:nvPr>
            <p:ph type="title"/>
          </p:nvPr>
        </p:nvSpPr>
        <p:spPr>
          <a:xfrm>
            <a:off x="348600" y="315800"/>
            <a:ext cx="8446800" cy="107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3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">
  <p:cSld name="MAIN_POIN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79" name="Google Shape;79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41600" y="3289900"/>
            <a:ext cx="4876800" cy="487680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2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1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sz="10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81" name="Google Shape;81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475" y="4349550"/>
            <a:ext cx="1942226" cy="5403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2"/>
          <p:cNvSpPr txBox="1"/>
          <p:nvPr>
            <p:ph type="title"/>
          </p:nvPr>
        </p:nvSpPr>
        <p:spPr>
          <a:xfrm>
            <a:off x="348600" y="315800"/>
            <a:ext cx="8446800" cy="107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3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age blanche">
  <p:cSld name="SECTION_TITLE_AND_DESCRIPTION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85" name="Google Shape;85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41600" y="3289900"/>
            <a:ext cx="4876800" cy="48768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3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1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sz="10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87" name="Google Shape;8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475" y="4349550"/>
            <a:ext cx="1942226" cy="54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3"/>
          <p:cNvPicPr preferRelativeResize="0"/>
          <p:nvPr/>
        </p:nvPicPr>
        <p:blipFill rotWithShape="1">
          <a:blip r:embed="rId4">
            <a:alphaModFix/>
          </a:blip>
          <a:srcRect b="13585" l="0" r="0" t="0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3"/>
          <p:cNvPicPr preferRelativeResize="0"/>
          <p:nvPr/>
        </p:nvPicPr>
        <p:blipFill rotWithShape="1">
          <a:blip r:embed="rId5">
            <a:alphaModFix/>
          </a:blip>
          <a:srcRect b="59741" l="0" r="52761" t="0"/>
          <a:stretch/>
        </p:blipFill>
        <p:spPr>
          <a:xfrm>
            <a:off x="6840250" y="3180100"/>
            <a:ext cx="2303750" cy="196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0350" y="4460800"/>
            <a:ext cx="1748526" cy="393599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3"/>
          <p:cNvSpPr txBox="1"/>
          <p:nvPr/>
        </p:nvSpPr>
        <p:spPr>
          <a:xfrm>
            <a:off x="8404958" y="46186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fr" sz="1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1" sz="10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2" name="Google Shape;92;p13"/>
          <p:cNvSpPr txBox="1"/>
          <p:nvPr>
            <p:ph type="title"/>
          </p:nvPr>
        </p:nvSpPr>
        <p:spPr>
          <a:xfrm>
            <a:off x="311700" y="509025"/>
            <a:ext cx="5722200" cy="29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4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4"/>
          <p:cNvPicPr preferRelativeResize="0"/>
          <p:nvPr/>
        </p:nvPicPr>
        <p:blipFill rotWithShape="1">
          <a:blip r:embed="rId2">
            <a:alphaModFix/>
          </a:blip>
          <a:srcRect b="8665" l="0" r="28947" t="31373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4"/>
          <p:cNvSpPr txBox="1"/>
          <p:nvPr/>
        </p:nvSpPr>
        <p:spPr>
          <a:xfrm>
            <a:off x="8404958" y="46186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fr" sz="1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1" sz="10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7" name="Google Shape;9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0350" y="4460800"/>
            <a:ext cx="1748526" cy="393599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4"/>
          <p:cNvSpPr txBox="1"/>
          <p:nvPr>
            <p:ph type="title"/>
          </p:nvPr>
        </p:nvSpPr>
        <p:spPr>
          <a:xfrm>
            <a:off x="311700" y="509025"/>
            <a:ext cx="5722200" cy="29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4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pic>
        <p:nvPicPr>
          <p:cNvPr id="99" name="Google Shape;99;p14"/>
          <p:cNvPicPr preferRelativeResize="0"/>
          <p:nvPr/>
        </p:nvPicPr>
        <p:blipFill rotWithShape="1">
          <a:blip r:embed="rId5">
            <a:alphaModFix/>
          </a:blip>
          <a:srcRect b="59741" l="0" r="52761" t="0"/>
          <a:stretch/>
        </p:blipFill>
        <p:spPr>
          <a:xfrm>
            <a:off x="6840250" y="3180100"/>
            <a:ext cx="2303750" cy="196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1">
  <p:cSld name="TITLE_1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02" name="Google Shape;102;p1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03" name="Google Shape;103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corps 4">
  <p:cSld name="TITLE_AND_BODY_4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41600" y="3289900"/>
            <a:ext cx="4876800" cy="487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6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1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sz="10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7" name="Google Shape;10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475" y="4349550"/>
            <a:ext cx="1942226" cy="5403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6"/>
          <p:cNvSpPr txBox="1"/>
          <p:nvPr>
            <p:ph type="title"/>
          </p:nvPr>
        </p:nvSpPr>
        <p:spPr>
          <a:xfrm>
            <a:off x="311700" y="176700"/>
            <a:ext cx="8520600" cy="96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3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>
  <p:cSld name="1_Title and body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741600" y="3289900"/>
            <a:ext cx="4876800" cy="487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7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fr" sz="1000" u="none" cap="none" strike="noStrike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1000" u="none" cap="none" strike="noStrike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12" name="Google Shape;112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5475" y="4349550"/>
            <a:ext cx="1942226" cy="5403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rgbClr val="1E4463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4" name="Google Shape;114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9B76F"/>
              </a:buClr>
              <a:buSzPts val="1800"/>
              <a:buChar char="●"/>
              <a:defRPr sz="1800">
                <a:solidFill>
                  <a:srgbClr val="1E4463"/>
                </a:solidFill>
              </a:defRPr>
            </a:lvl1pPr>
            <a:lvl2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corps 5">
  <p:cSld name="TITLE_AND_BODY_5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41600" y="3289900"/>
            <a:ext cx="4876800" cy="487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8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1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sz="10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18" name="Google Shape;11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475" y="4349550"/>
            <a:ext cx="1942226" cy="5403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8"/>
          <p:cNvSpPr txBox="1"/>
          <p:nvPr>
            <p:ph type="title"/>
          </p:nvPr>
        </p:nvSpPr>
        <p:spPr>
          <a:xfrm>
            <a:off x="311700" y="176700"/>
            <a:ext cx="8520600" cy="96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3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corps 1">
  <p:cSld name="TITLE_AND_BODY_1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41600" y="3289900"/>
            <a:ext cx="4876800" cy="487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9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1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sz="10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23" name="Google Shape;12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475" y="4349550"/>
            <a:ext cx="1942226" cy="5403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9"/>
          <p:cNvSpPr txBox="1"/>
          <p:nvPr>
            <p:ph type="title"/>
          </p:nvPr>
        </p:nvSpPr>
        <p:spPr>
          <a:xfrm>
            <a:off x="311700" y="176700"/>
            <a:ext cx="8520600" cy="96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3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corps 2">
  <p:cSld name="TITLE_AND_BODY_2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41600" y="3289900"/>
            <a:ext cx="4876800" cy="487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0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1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sz="10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28" name="Google Shape;12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475" y="4349550"/>
            <a:ext cx="1942226" cy="5403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0"/>
          <p:cNvSpPr txBox="1"/>
          <p:nvPr>
            <p:ph type="title"/>
          </p:nvPr>
        </p:nvSpPr>
        <p:spPr>
          <a:xfrm>
            <a:off x="311700" y="176700"/>
            <a:ext cx="8520600" cy="96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3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des matières">
  <p:cSld name="CUSTOM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19" name="Google Shape;19;p3"/>
          <p:cNvSpPr txBox="1"/>
          <p:nvPr>
            <p:ph idx="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20" name="Google Shape;20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41600" y="3289900"/>
            <a:ext cx="4876800" cy="48768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3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1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sz="10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2" name="Google Shape;22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475" y="4349550"/>
            <a:ext cx="1942226" cy="54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1">
  <p:cSld name="CUSTOM_1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25" name="Google Shape;25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4"/>
          <p:cNvSpPr txBox="1"/>
          <p:nvPr/>
        </p:nvSpPr>
        <p:spPr>
          <a:xfrm>
            <a:off x="8404958" y="46186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fr" sz="1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1" sz="10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" name="Google Shape;27;p4"/>
          <p:cNvSpPr txBox="1"/>
          <p:nvPr>
            <p:ph type="title"/>
          </p:nvPr>
        </p:nvSpPr>
        <p:spPr>
          <a:xfrm>
            <a:off x="311700" y="509025"/>
            <a:ext cx="5722200" cy="29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4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2" type="secHead">
  <p:cSld name="SECTION_HEADER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30" name="Google Shape;30;p5"/>
          <p:cNvPicPr preferRelativeResize="0"/>
          <p:nvPr/>
        </p:nvPicPr>
        <p:blipFill rotWithShape="1">
          <a:blip r:embed="rId2">
            <a:alphaModFix/>
          </a:blip>
          <a:srcRect b="0" l="1156" r="0" t="0"/>
          <a:stretch/>
        </p:blipFill>
        <p:spPr>
          <a:xfrm>
            <a:off x="-81650" y="-59625"/>
            <a:ext cx="9273277" cy="521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0350" y="4460800"/>
            <a:ext cx="1748526" cy="393599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5"/>
          <p:cNvSpPr txBox="1"/>
          <p:nvPr/>
        </p:nvSpPr>
        <p:spPr>
          <a:xfrm>
            <a:off x="8404958" y="46186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fr" sz="1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1" sz="10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" name="Google Shape;33;p5"/>
          <p:cNvSpPr txBox="1"/>
          <p:nvPr>
            <p:ph type="title"/>
          </p:nvPr>
        </p:nvSpPr>
        <p:spPr>
          <a:xfrm>
            <a:off x="311700" y="509025"/>
            <a:ext cx="5722200" cy="29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4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3" type="tx">
  <p:cSld name="TITLE_AND_BODY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 txBox="1"/>
          <p:nvPr>
            <p:ph idx="1" type="subTitle"/>
          </p:nvPr>
        </p:nvSpPr>
        <p:spPr>
          <a:xfrm>
            <a:off x="348600" y="1321225"/>
            <a:ext cx="8446800" cy="27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6" name="Google Shape;36;p6"/>
          <p:cNvSpPr txBox="1"/>
          <p:nvPr>
            <p:ph type="title"/>
          </p:nvPr>
        </p:nvSpPr>
        <p:spPr>
          <a:xfrm>
            <a:off x="348600" y="249925"/>
            <a:ext cx="8446800" cy="107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42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4" type="twoColTx">
  <p:cSld name="TITLE_AND_TWO_COLUMN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7"/>
          <p:cNvPicPr preferRelativeResize="0"/>
          <p:nvPr/>
        </p:nvPicPr>
        <p:blipFill rotWithShape="1">
          <a:blip r:embed="rId2">
            <a:alphaModFix/>
          </a:blip>
          <a:srcRect b="15605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7"/>
          <p:cNvPicPr preferRelativeResize="0"/>
          <p:nvPr/>
        </p:nvPicPr>
        <p:blipFill rotWithShape="1">
          <a:blip r:embed="rId4">
            <a:alphaModFix/>
          </a:blip>
          <a:srcRect b="59741" l="0" r="52761" t="0"/>
          <a:stretch/>
        </p:blipFill>
        <p:spPr>
          <a:xfrm>
            <a:off x="6840250" y="3180100"/>
            <a:ext cx="2303750" cy="1963400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7"/>
          <p:cNvSpPr txBox="1"/>
          <p:nvPr/>
        </p:nvSpPr>
        <p:spPr>
          <a:xfrm>
            <a:off x="8404958" y="46186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fr" sz="1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1" sz="10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2" name="Google Shape;42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0350" y="4460800"/>
            <a:ext cx="1748526" cy="393599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7"/>
          <p:cNvSpPr txBox="1"/>
          <p:nvPr>
            <p:ph type="title"/>
          </p:nvPr>
        </p:nvSpPr>
        <p:spPr>
          <a:xfrm>
            <a:off x="311700" y="509025"/>
            <a:ext cx="5722200" cy="29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4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5">
  <p:cSld name="TITLE_AND_TWO_COLUMNS_2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8"/>
          <p:cNvPicPr preferRelativeResize="0"/>
          <p:nvPr/>
        </p:nvPicPr>
        <p:blipFill rotWithShape="1">
          <a:blip r:embed="rId2">
            <a:alphaModFix/>
          </a:blip>
          <a:srcRect b="8665" l="0" r="28947" t="31373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" y="0"/>
            <a:ext cx="9144003" cy="5143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8"/>
          <p:cNvPicPr preferRelativeResize="0"/>
          <p:nvPr/>
        </p:nvPicPr>
        <p:blipFill rotWithShape="1">
          <a:blip r:embed="rId4">
            <a:alphaModFix/>
          </a:blip>
          <a:srcRect b="59741" l="0" r="52761" t="0"/>
          <a:stretch/>
        </p:blipFill>
        <p:spPr>
          <a:xfrm>
            <a:off x="6840250" y="3180100"/>
            <a:ext cx="2303750" cy="1963400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8"/>
          <p:cNvSpPr txBox="1"/>
          <p:nvPr/>
        </p:nvSpPr>
        <p:spPr>
          <a:xfrm>
            <a:off x="8404958" y="46186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fr" sz="1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1" sz="10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9" name="Google Shape;49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0350" y="4460800"/>
            <a:ext cx="1748526" cy="393599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8"/>
          <p:cNvSpPr txBox="1"/>
          <p:nvPr>
            <p:ph type="title"/>
          </p:nvPr>
        </p:nvSpPr>
        <p:spPr>
          <a:xfrm>
            <a:off x="311700" y="509025"/>
            <a:ext cx="5722200" cy="29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4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6">
  <p:cSld name="TITLE_AND_TWO_COLUMNS_1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9"/>
          <p:cNvPicPr preferRelativeResize="0"/>
          <p:nvPr/>
        </p:nvPicPr>
        <p:blipFill rotWithShape="1">
          <a:blip r:embed="rId2">
            <a:alphaModFix/>
          </a:blip>
          <a:srcRect b="59741" l="0" r="52761" t="0"/>
          <a:stretch/>
        </p:blipFill>
        <p:spPr>
          <a:xfrm>
            <a:off x="6840250" y="3180100"/>
            <a:ext cx="2303750" cy="196340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9"/>
          <p:cNvSpPr txBox="1"/>
          <p:nvPr/>
        </p:nvSpPr>
        <p:spPr>
          <a:xfrm>
            <a:off x="8404958" y="46186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fr" sz="1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1" sz="10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4" name="Google Shape;54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0350" y="4460800"/>
            <a:ext cx="1748526" cy="393599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9"/>
          <p:cNvSpPr txBox="1"/>
          <p:nvPr>
            <p:ph type="title"/>
          </p:nvPr>
        </p:nvSpPr>
        <p:spPr>
          <a:xfrm>
            <a:off x="311700" y="509025"/>
            <a:ext cx="5722200" cy="29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4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pic>
        <p:nvPicPr>
          <p:cNvPr id="56" name="Google Shape;56;p9"/>
          <p:cNvPicPr preferRelativeResize="0"/>
          <p:nvPr/>
        </p:nvPicPr>
        <p:blipFill rotWithShape="1">
          <a:blip r:embed="rId4">
            <a:alphaModFix/>
          </a:blip>
          <a:srcRect b="16128" l="0" r="0" t="0"/>
          <a:stretch/>
        </p:blipFill>
        <p:spPr>
          <a:xfrm>
            <a:off x="-28575" y="0"/>
            <a:ext cx="9172577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4287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9"/>
          <p:cNvPicPr preferRelativeResize="0"/>
          <p:nvPr/>
        </p:nvPicPr>
        <p:blipFill rotWithShape="1">
          <a:blip r:embed="rId2">
            <a:alphaModFix/>
          </a:blip>
          <a:srcRect b="59741" l="0" r="52761" t="0"/>
          <a:stretch/>
        </p:blipFill>
        <p:spPr>
          <a:xfrm>
            <a:off x="6840250" y="3180100"/>
            <a:ext cx="2303750" cy="19634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9"/>
          <p:cNvSpPr txBox="1"/>
          <p:nvPr/>
        </p:nvSpPr>
        <p:spPr>
          <a:xfrm>
            <a:off x="8404958" y="46186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fr" sz="1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1" sz="10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0" name="Google Shape;60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0350" y="4460800"/>
            <a:ext cx="1748526" cy="39359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9"/>
          <p:cNvSpPr txBox="1"/>
          <p:nvPr>
            <p:ph idx="2" type="title"/>
          </p:nvPr>
        </p:nvSpPr>
        <p:spPr>
          <a:xfrm>
            <a:off x="311700" y="509025"/>
            <a:ext cx="5722200" cy="29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4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, Sous-titre, Texte" type="titleOnly">
  <p:cSld name="TITLE_ONLY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64" name="Google Shape;64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41600" y="3289900"/>
            <a:ext cx="4876800" cy="48768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0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1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sz="10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6" name="Google Shape;66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475" y="4349550"/>
            <a:ext cx="1942226" cy="54030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0"/>
          <p:cNvSpPr txBox="1"/>
          <p:nvPr>
            <p:ph type="title"/>
          </p:nvPr>
        </p:nvSpPr>
        <p:spPr>
          <a:xfrm>
            <a:off x="348600" y="315800"/>
            <a:ext cx="8446800" cy="107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3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68" name="Google Shape;68;p10"/>
          <p:cNvSpPr txBox="1"/>
          <p:nvPr>
            <p:ph idx="1" type="subTitle"/>
          </p:nvPr>
        </p:nvSpPr>
        <p:spPr>
          <a:xfrm>
            <a:off x="348600" y="1221575"/>
            <a:ext cx="84468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500">
                <a:solidFill>
                  <a:srgbClr val="F9B76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69" name="Google Shape;69;p10"/>
          <p:cNvSpPr txBox="1"/>
          <p:nvPr>
            <p:ph idx="2" type="subTitle"/>
          </p:nvPr>
        </p:nvSpPr>
        <p:spPr>
          <a:xfrm>
            <a:off x="348600" y="1615175"/>
            <a:ext cx="84468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9.xml"/><Relationship Id="rId22" Type="http://schemas.openxmlformats.org/officeDocument/2006/relationships/theme" Target="../theme/theme1.xml"/><Relationship Id="rId10" Type="http://schemas.openxmlformats.org/officeDocument/2006/relationships/slideLayout" Target="../slideLayouts/slideLayout8.xml"/><Relationship Id="rId21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0.xml"/><Relationship Id="rId1" Type="http://schemas.openxmlformats.org/officeDocument/2006/relationships/image" Target="../media/image2.png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3.xml"/><Relationship Id="rId19" Type="http://schemas.openxmlformats.org/officeDocument/2006/relationships/slideLayout" Target="../slideLayouts/slideLayout17.xml"/><Relationship Id="rId6" Type="http://schemas.openxmlformats.org/officeDocument/2006/relationships/slideLayout" Target="../slideLayouts/slideLayout4.xml"/><Relationship Id="rId18" Type="http://schemas.openxmlformats.org/officeDocument/2006/relationships/slideLayout" Target="../slideLayouts/slideLayout16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6741600" y="3289900"/>
            <a:ext cx="4876800" cy="48768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1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sz="10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" name="Google Shape;8;p1"/>
          <p:cNvSpPr txBox="1"/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E4463"/>
              </a:buClr>
              <a:buSzPts val="3000"/>
              <a:buFont typeface="Open Sans"/>
              <a:buNone/>
              <a:defRPr b="1" sz="3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" type="body"/>
          </p:nvPr>
        </p:nvSpPr>
        <p:spPr>
          <a:xfrm>
            <a:off x="311700" y="12286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4463"/>
              </a:buClr>
              <a:buSzPts val="1800"/>
              <a:buFont typeface="Open Sans"/>
              <a:buChar char="●"/>
              <a:defRPr sz="18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4463"/>
              </a:buClr>
              <a:buSzPts val="1400"/>
              <a:buFont typeface="Open Sans"/>
              <a:buChar char="○"/>
              <a:defRPr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4463"/>
              </a:buClr>
              <a:buSzPts val="1400"/>
              <a:buFont typeface="Open Sans"/>
              <a:buChar char="■"/>
              <a:defRPr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4463"/>
              </a:buClr>
              <a:buSzPts val="1400"/>
              <a:buFont typeface="Open Sans"/>
              <a:buChar char="●"/>
              <a:defRPr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4463"/>
              </a:buClr>
              <a:buSzPts val="1400"/>
              <a:buFont typeface="Open Sans"/>
              <a:buChar char="○"/>
              <a:defRPr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4463"/>
              </a:buClr>
              <a:buSzPts val="1400"/>
              <a:buFont typeface="Open Sans"/>
              <a:buChar char="■"/>
              <a:defRPr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4463"/>
              </a:buClr>
              <a:buSzPts val="1400"/>
              <a:buFont typeface="Open Sans"/>
              <a:buChar char="●"/>
              <a:defRPr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4463"/>
              </a:buClr>
              <a:buSzPts val="1400"/>
              <a:buFont typeface="Open Sans"/>
              <a:buChar char="○"/>
              <a:defRPr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4463"/>
              </a:buClr>
              <a:buSzPts val="1400"/>
              <a:buFont typeface="Open Sans"/>
              <a:buChar char="■"/>
              <a:defRPr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11" name="Google Shape;11;p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5475" y="4349550"/>
            <a:ext cx="1942226" cy="54030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  <p:sldLayoutId id="2147483666" r:id="rId2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8.png"/><Relationship Id="rId4" Type="http://schemas.openxmlformats.org/officeDocument/2006/relationships/image" Target="../media/image2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4.png"/><Relationship Id="rId4" Type="http://schemas.openxmlformats.org/officeDocument/2006/relationships/image" Target="../media/image59.png"/><Relationship Id="rId5" Type="http://schemas.openxmlformats.org/officeDocument/2006/relationships/image" Target="../media/image61.png"/><Relationship Id="rId6" Type="http://schemas.openxmlformats.org/officeDocument/2006/relationships/image" Target="../media/image3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0.png"/><Relationship Id="rId4" Type="http://schemas.openxmlformats.org/officeDocument/2006/relationships/image" Target="../media/image3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1.png"/><Relationship Id="rId4" Type="http://schemas.openxmlformats.org/officeDocument/2006/relationships/image" Target="../media/image39.png"/><Relationship Id="rId5" Type="http://schemas.openxmlformats.org/officeDocument/2006/relationships/image" Target="../media/image5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4.png"/><Relationship Id="rId4" Type="http://schemas.openxmlformats.org/officeDocument/2006/relationships/image" Target="../media/image59.png"/><Relationship Id="rId5" Type="http://schemas.openxmlformats.org/officeDocument/2006/relationships/image" Target="../media/image53.png"/><Relationship Id="rId6" Type="http://schemas.openxmlformats.org/officeDocument/2006/relationships/image" Target="../media/image3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2.png"/><Relationship Id="rId4" Type="http://schemas.openxmlformats.org/officeDocument/2006/relationships/image" Target="../media/image57.png"/><Relationship Id="rId5" Type="http://schemas.openxmlformats.org/officeDocument/2006/relationships/image" Target="../media/image4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0.png"/><Relationship Id="rId4" Type="http://schemas.openxmlformats.org/officeDocument/2006/relationships/image" Target="../media/image4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Relationship Id="rId4" Type="http://schemas.openxmlformats.org/officeDocument/2006/relationships/image" Target="../media/image24.png"/><Relationship Id="rId5" Type="http://schemas.openxmlformats.org/officeDocument/2006/relationships/image" Target="../media/image34.png"/><Relationship Id="rId6" Type="http://schemas.openxmlformats.org/officeDocument/2006/relationships/image" Target="../media/image25.png"/><Relationship Id="rId7" Type="http://schemas.openxmlformats.org/officeDocument/2006/relationships/image" Target="../media/image35.png"/><Relationship Id="rId8" Type="http://schemas.openxmlformats.org/officeDocument/2006/relationships/image" Target="../media/image20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.png"/><Relationship Id="rId4" Type="http://schemas.openxmlformats.org/officeDocument/2006/relationships/image" Target="../media/image3.png"/><Relationship Id="rId5" Type="http://schemas.openxmlformats.org/officeDocument/2006/relationships/image" Target="../media/image5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1.png"/><Relationship Id="rId4" Type="http://schemas.openxmlformats.org/officeDocument/2006/relationships/image" Target="../media/image29.png"/><Relationship Id="rId5" Type="http://schemas.openxmlformats.org/officeDocument/2006/relationships/image" Target="../media/image33.png"/><Relationship Id="rId6" Type="http://schemas.openxmlformats.org/officeDocument/2006/relationships/image" Target="../media/image27.png"/><Relationship Id="rId7" Type="http://schemas.openxmlformats.org/officeDocument/2006/relationships/image" Target="../media/image3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8.png"/><Relationship Id="rId4" Type="http://schemas.openxmlformats.org/officeDocument/2006/relationships/image" Target="../media/image5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8.png"/><Relationship Id="rId4" Type="http://schemas.openxmlformats.org/officeDocument/2006/relationships/image" Target="../media/image46.png"/><Relationship Id="rId5" Type="http://schemas.openxmlformats.org/officeDocument/2006/relationships/image" Target="../media/image48.png"/><Relationship Id="rId6" Type="http://schemas.openxmlformats.org/officeDocument/2006/relationships/image" Target="../media/image62.png"/><Relationship Id="rId7" Type="http://schemas.openxmlformats.org/officeDocument/2006/relationships/image" Target="../media/image5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/>
          <p:nvPr>
            <p:ph type="title"/>
          </p:nvPr>
        </p:nvSpPr>
        <p:spPr>
          <a:xfrm>
            <a:off x="1800450" y="1493550"/>
            <a:ext cx="5543100" cy="107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fr" sz="4200"/>
              <a:t>ALP-X Range</a:t>
            </a:r>
            <a:endParaRPr sz="4200">
              <a:solidFill>
                <a:srgbClr val="F9B76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fr" sz="3700"/>
              <a:t>Sound cards</a:t>
            </a:r>
            <a:endParaRPr sz="3700"/>
          </a:p>
        </p:txBody>
      </p:sp>
      <p:grpSp>
        <p:nvGrpSpPr>
          <p:cNvPr id="135" name="Google Shape;135;p21"/>
          <p:cNvGrpSpPr/>
          <p:nvPr/>
        </p:nvGrpSpPr>
        <p:grpSpPr>
          <a:xfrm>
            <a:off x="3873057" y="3309833"/>
            <a:ext cx="1397902" cy="322187"/>
            <a:chOff x="3873057" y="3309833"/>
            <a:chExt cx="1397902" cy="322187"/>
          </a:xfrm>
        </p:grpSpPr>
        <p:pic>
          <p:nvPicPr>
            <p:cNvPr id="136" name="Google Shape;136;p21"/>
            <p:cNvPicPr preferRelativeResize="0"/>
            <p:nvPr/>
          </p:nvPicPr>
          <p:blipFill rotWithShape="1">
            <a:blip r:embed="rId3">
              <a:alphaModFix/>
            </a:blip>
            <a:srcRect b="49671" l="0" r="0" t="37407"/>
            <a:stretch/>
          </p:blipFill>
          <p:spPr>
            <a:xfrm>
              <a:off x="3873057" y="3309833"/>
              <a:ext cx="1397902" cy="1505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7" name="Google Shape;137;p21"/>
            <p:cNvPicPr preferRelativeResize="0"/>
            <p:nvPr/>
          </p:nvPicPr>
          <p:blipFill rotWithShape="1">
            <a:blip r:embed="rId4">
              <a:alphaModFix/>
            </a:blip>
            <a:srcRect b="36589" l="0" r="0" t="50488"/>
            <a:stretch/>
          </p:blipFill>
          <p:spPr>
            <a:xfrm>
              <a:off x="3873057" y="3481509"/>
              <a:ext cx="1397902" cy="15051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0" name="Google Shape;260;p30"/>
          <p:cNvGraphicFramePr/>
          <p:nvPr/>
        </p:nvGraphicFramePr>
        <p:xfrm>
          <a:off x="290250" y="6363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{F097B952-8D9E-4652-A781-F2795C1618A5}</a:tableStyleId>
              </a:tblPr>
              <a:tblGrid>
                <a:gridCol w="2010950"/>
                <a:gridCol w="1102750"/>
                <a:gridCol w="1577200"/>
                <a:gridCol w="1263375"/>
                <a:gridCol w="1319850"/>
                <a:gridCol w="1300075"/>
              </a:tblGrid>
              <a:tr h="3224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000">
                        <a:solidFill>
                          <a:srgbClr val="1E4463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fr" sz="900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ALP222e / ALP222e-Mic</a:t>
                      </a:r>
                      <a:endParaRPr b="1" sz="900"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9B76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900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ALP442e / ALP442e-Mic</a:t>
                      </a:r>
                      <a:endParaRPr b="1" sz="900"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9B76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900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ALP280e / ALP280e-Mic</a:t>
                      </a:r>
                      <a:endParaRPr b="1" sz="900"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9B76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900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ALP882e / ALP882e-Mic</a:t>
                      </a:r>
                      <a:endParaRPr b="1" sz="900"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9B76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900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ALP881e</a:t>
                      </a:r>
                      <a:endParaRPr b="1" sz="900"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9B76F"/>
                    </a:solidFill>
                  </a:tcPr>
                </a:tc>
              </a:tr>
              <a:tr h="3224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900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Analog i/o mono channels   </a:t>
                      </a:r>
                      <a:endParaRPr b="1" sz="900"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9B76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900">
                          <a:solidFill>
                            <a:srgbClr val="1E446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 / 2</a:t>
                      </a:r>
                      <a:endParaRPr sz="900">
                        <a:solidFill>
                          <a:srgbClr val="1E4463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900">
                          <a:solidFill>
                            <a:srgbClr val="1E446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4 / 4</a:t>
                      </a:r>
                      <a:endParaRPr sz="900">
                        <a:solidFill>
                          <a:srgbClr val="1E4463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900">
                          <a:solidFill>
                            <a:srgbClr val="1E446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8 / 2 </a:t>
                      </a:r>
                      <a:endParaRPr sz="900">
                        <a:solidFill>
                          <a:srgbClr val="1E4463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900">
                          <a:solidFill>
                            <a:srgbClr val="1E446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8 / 8</a:t>
                      </a:r>
                      <a:endParaRPr sz="900">
                        <a:solidFill>
                          <a:srgbClr val="1E4463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900">
                          <a:solidFill>
                            <a:srgbClr val="1E446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</a:t>
                      </a:r>
                      <a:endParaRPr sz="900">
                        <a:solidFill>
                          <a:srgbClr val="1E4463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224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900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AES3 i/o </a:t>
                      </a:r>
                      <a:r>
                        <a:rPr b="1" lang="fr" sz="900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mono </a:t>
                      </a:r>
                      <a:r>
                        <a:rPr b="1" lang="fr" sz="900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channels</a:t>
                      </a:r>
                      <a:endParaRPr b="1" sz="900"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9B76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900">
                          <a:solidFill>
                            <a:srgbClr val="1E446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 / 2</a:t>
                      </a:r>
                      <a:endParaRPr sz="900">
                        <a:solidFill>
                          <a:srgbClr val="1E4463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" sz="900">
                          <a:solidFill>
                            <a:srgbClr val="1E446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4 / 4</a:t>
                      </a:r>
                      <a:endParaRPr sz="900">
                        <a:solidFill>
                          <a:srgbClr val="1E4463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900">
                          <a:solidFill>
                            <a:srgbClr val="1E446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</a:t>
                      </a:r>
                      <a:endParaRPr sz="900">
                        <a:solidFill>
                          <a:srgbClr val="1E4463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" sz="900">
                          <a:solidFill>
                            <a:srgbClr val="1E446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8 / 8</a:t>
                      </a:r>
                      <a:endParaRPr sz="900">
                        <a:solidFill>
                          <a:srgbClr val="1E4463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" sz="900">
                          <a:solidFill>
                            <a:srgbClr val="1E446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8 / 8</a:t>
                      </a:r>
                      <a:endParaRPr sz="900">
                        <a:solidFill>
                          <a:srgbClr val="1E4463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224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900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Playback / recording channels</a:t>
                      </a:r>
                      <a:endParaRPr b="1" sz="900"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9B76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" sz="900">
                          <a:solidFill>
                            <a:srgbClr val="1E446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4</a:t>
                      </a:r>
                      <a:r>
                        <a:rPr lang="fr" sz="900">
                          <a:solidFill>
                            <a:srgbClr val="1E446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/ 4</a:t>
                      </a:r>
                      <a:endParaRPr sz="900">
                        <a:solidFill>
                          <a:srgbClr val="1E4463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" sz="900">
                          <a:solidFill>
                            <a:srgbClr val="1E446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8</a:t>
                      </a:r>
                      <a:r>
                        <a:rPr lang="fr" sz="900">
                          <a:solidFill>
                            <a:srgbClr val="1E446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/ 8</a:t>
                      </a:r>
                      <a:endParaRPr sz="900">
                        <a:solidFill>
                          <a:srgbClr val="1E4463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" sz="900">
                          <a:solidFill>
                            <a:srgbClr val="1E446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8 / 8</a:t>
                      </a:r>
                      <a:endParaRPr sz="900">
                        <a:solidFill>
                          <a:srgbClr val="1E4463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" sz="900">
                          <a:solidFill>
                            <a:srgbClr val="1E446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16</a:t>
                      </a:r>
                      <a:r>
                        <a:rPr lang="fr" sz="900">
                          <a:solidFill>
                            <a:srgbClr val="1E446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/ 16</a:t>
                      </a:r>
                      <a:endParaRPr sz="900">
                        <a:solidFill>
                          <a:srgbClr val="1E4463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" sz="900">
                          <a:solidFill>
                            <a:srgbClr val="1E446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8 / 8</a:t>
                      </a:r>
                      <a:endParaRPr sz="900">
                        <a:solidFill>
                          <a:srgbClr val="1E4463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224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900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Low latency mixer</a:t>
                      </a:r>
                      <a:endParaRPr b="1" sz="900"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9B76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900">
                          <a:solidFill>
                            <a:srgbClr val="1E446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8x8</a:t>
                      </a:r>
                      <a:endParaRPr sz="900">
                        <a:solidFill>
                          <a:srgbClr val="1E4463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900">
                          <a:solidFill>
                            <a:srgbClr val="1E446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16x16</a:t>
                      </a:r>
                      <a:endParaRPr sz="900">
                        <a:solidFill>
                          <a:srgbClr val="1E4463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900">
                          <a:solidFill>
                            <a:srgbClr val="1E446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16 x 10</a:t>
                      </a:r>
                      <a:endParaRPr sz="900">
                        <a:solidFill>
                          <a:srgbClr val="1E4463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900">
                          <a:solidFill>
                            <a:srgbClr val="1E446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32x32</a:t>
                      </a:r>
                      <a:endParaRPr sz="900">
                        <a:solidFill>
                          <a:srgbClr val="1E4463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" sz="900">
                          <a:solidFill>
                            <a:srgbClr val="1E446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16x16</a:t>
                      </a:r>
                      <a:endParaRPr sz="900">
                        <a:solidFill>
                          <a:srgbClr val="1E4463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106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900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Hardware SRC</a:t>
                      </a:r>
                      <a:endParaRPr b="1" sz="900"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9B76F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900">
                          <a:solidFill>
                            <a:srgbClr val="1E446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On each stereo AES3 input</a:t>
                      </a:r>
                      <a:endParaRPr sz="900">
                        <a:solidFill>
                          <a:srgbClr val="1E4463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900">
                          <a:solidFill>
                            <a:srgbClr val="1E446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</a:t>
                      </a:r>
                      <a:endParaRPr sz="900">
                        <a:solidFill>
                          <a:srgbClr val="1E4463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" sz="900">
                          <a:solidFill>
                            <a:srgbClr val="1E446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On each stereo AES3 input</a:t>
                      </a:r>
                      <a:endParaRPr sz="900">
                        <a:solidFill>
                          <a:srgbClr val="1E4463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</a:tr>
              <a:tr h="3224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900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Switchable Mic/Line level &amp; 48V </a:t>
                      </a:r>
                      <a:endParaRPr b="1" sz="900"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9B76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900">
                          <a:solidFill>
                            <a:srgbClr val="1E446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  </a:t>
                      </a:r>
                      <a:r>
                        <a:rPr lang="fr" sz="900">
                          <a:solidFill>
                            <a:srgbClr val="1E446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 (</a:t>
                      </a:r>
                      <a:r>
                        <a:rPr lang="fr" sz="900">
                          <a:solidFill>
                            <a:srgbClr val="1E446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ALP222e-Mic)</a:t>
                      </a:r>
                      <a:endParaRPr sz="900">
                        <a:solidFill>
                          <a:srgbClr val="1E4463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900">
                          <a:solidFill>
                            <a:srgbClr val="1E446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4 </a:t>
                      </a:r>
                      <a:r>
                        <a:rPr lang="fr" sz="900">
                          <a:solidFill>
                            <a:srgbClr val="1E446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(ALP442e-Mic)</a:t>
                      </a:r>
                      <a:endParaRPr sz="900">
                        <a:solidFill>
                          <a:srgbClr val="1E4463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solidFill>
                          <a:srgbClr val="1E4463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900">
                          <a:solidFill>
                            <a:srgbClr val="1E446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8 </a:t>
                      </a:r>
                      <a:r>
                        <a:rPr lang="fr" sz="900">
                          <a:solidFill>
                            <a:srgbClr val="1E446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(ALP882e-Mic)</a:t>
                      </a:r>
                      <a:endParaRPr sz="900">
                        <a:solidFill>
                          <a:srgbClr val="1E4463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900">
                          <a:solidFill>
                            <a:srgbClr val="1E446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</a:t>
                      </a:r>
                      <a:endParaRPr sz="900">
                        <a:solidFill>
                          <a:srgbClr val="1E4463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224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900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GPIs / GPOs</a:t>
                      </a:r>
                      <a:endParaRPr b="1" sz="900"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9B76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900">
                          <a:solidFill>
                            <a:srgbClr val="1E446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 / 2</a:t>
                      </a:r>
                      <a:endParaRPr sz="900">
                        <a:solidFill>
                          <a:srgbClr val="1E4463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900">
                          <a:solidFill>
                            <a:srgbClr val="1E446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8 / 8</a:t>
                      </a:r>
                      <a:endParaRPr sz="900">
                        <a:solidFill>
                          <a:srgbClr val="1E4463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" sz="900">
                          <a:solidFill>
                            <a:srgbClr val="1E446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8 / 8</a:t>
                      </a:r>
                      <a:endParaRPr sz="900">
                        <a:solidFill>
                          <a:srgbClr val="1E4463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900">
                          <a:solidFill>
                            <a:srgbClr val="1E446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8 / 8</a:t>
                      </a:r>
                      <a:endParaRPr sz="900">
                        <a:solidFill>
                          <a:srgbClr val="1E4463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" sz="900">
                          <a:solidFill>
                            <a:srgbClr val="1E446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8 / 8</a:t>
                      </a:r>
                      <a:endParaRPr sz="900">
                        <a:solidFill>
                          <a:srgbClr val="1E4463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689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900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Breakout cables</a:t>
                      </a:r>
                      <a:endParaRPr b="1" sz="9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9B76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900">
                          <a:solidFill>
                            <a:srgbClr val="1E446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</a:t>
                      </a:r>
                      <a:endParaRPr sz="900">
                        <a:solidFill>
                          <a:srgbClr val="1E4463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" sz="900">
                          <a:solidFill>
                            <a:srgbClr val="1E446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 for analog I/Os</a:t>
                      </a:r>
                      <a:endParaRPr sz="900">
                        <a:solidFill>
                          <a:srgbClr val="1E4463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900">
                          <a:solidFill>
                            <a:srgbClr val="1E446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 for </a:t>
                      </a:r>
                      <a:r>
                        <a:rPr lang="fr" sz="900">
                          <a:solidFill>
                            <a:srgbClr val="1E446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clocks, GPIOs &amp; </a:t>
                      </a:r>
                      <a:r>
                        <a:rPr lang="fr" sz="900">
                          <a:solidFill>
                            <a:srgbClr val="1E446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I/Os </a:t>
                      </a:r>
                      <a:endParaRPr sz="900">
                        <a:solidFill>
                          <a:srgbClr val="1E4463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" sz="900">
                          <a:solidFill>
                            <a:srgbClr val="1E446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 for analog I/Os</a:t>
                      </a:r>
                      <a:endParaRPr sz="900">
                        <a:solidFill>
                          <a:srgbClr val="1E4463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" sz="900">
                          <a:solidFill>
                            <a:srgbClr val="1E446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 for clocks &amp; GPIOs </a:t>
                      </a:r>
                      <a:endParaRPr sz="900">
                        <a:solidFill>
                          <a:srgbClr val="1E4463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" sz="900">
                          <a:solidFill>
                            <a:srgbClr val="1E446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 </a:t>
                      </a:r>
                      <a:r>
                        <a:rPr lang="fr" sz="900">
                          <a:solidFill>
                            <a:srgbClr val="1E446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for </a:t>
                      </a:r>
                      <a:r>
                        <a:rPr lang="fr" sz="900">
                          <a:solidFill>
                            <a:srgbClr val="1E446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analog I/Os</a:t>
                      </a:r>
                      <a:endParaRPr sz="900">
                        <a:solidFill>
                          <a:srgbClr val="1E4463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900">
                          <a:solidFill>
                            <a:srgbClr val="1E446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 for clocks, GPIOs &amp;  I/Os</a:t>
                      </a:r>
                      <a:r>
                        <a:rPr lang="fr" sz="900">
                          <a:solidFill>
                            <a:srgbClr val="1E446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</a:t>
                      </a:r>
                      <a:endParaRPr sz="900">
                        <a:solidFill>
                          <a:srgbClr val="1E4463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" sz="900">
                          <a:solidFill>
                            <a:srgbClr val="1E446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 for clocks, GPIOs &amp;  I/Os</a:t>
                      </a:r>
                      <a:endParaRPr sz="900">
                        <a:solidFill>
                          <a:srgbClr val="1E4463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sp>
        <p:nvSpPr>
          <p:cNvPr id="261" name="Google Shape;261;p30"/>
          <p:cNvSpPr txBox="1"/>
          <p:nvPr>
            <p:ph type="title"/>
          </p:nvPr>
        </p:nvSpPr>
        <p:spPr>
          <a:xfrm>
            <a:off x="175225" y="-65200"/>
            <a:ext cx="8471100" cy="48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6667"/>
              <a:buFont typeface="Arial"/>
              <a:buNone/>
            </a:pPr>
            <a:r>
              <a:rPr lang="fr"/>
              <a:t>Recap of m</a:t>
            </a:r>
            <a:r>
              <a:rPr lang="fr"/>
              <a:t>ain characteristics</a:t>
            </a:r>
            <a:endParaRPr/>
          </a:p>
        </p:txBody>
      </p:sp>
      <p:sp>
        <p:nvSpPr>
          <p:cNvPr id="262" name="Google Shape;262;p30"/>
          <p:cNvSpPr txBox="1"/>
          <p:nvPr/>
        </p:nvSpPr>
        <p:spPr>
          <a:xfrm>
            <a:off x="2301200" y="4224325"/>
            <a:ext cx="34632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External c</a:t>
            </a:r>
            <a:r>
              <a:rPr lang="fr" sz="9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locks: Wordclock, AES11, intercard synchro cable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1"/>
          <p:cNvSpPr txBox="1"/>
          <p:nvPr>
            <p:ph type="title"/>
          </p:nvPr>
        </p:nvSpPr>
        <p:spPr>
          <a:xfrm>
            <a:off x="311700" y="509025"/>
            <a:ext cx="6242400" cy="29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4300">
                <a:solidFill>
                  <a:srgbClr val="FF993F"/>
                </a:solidFill>
              </a:rPr>
              <a:t>NETWORK AUDIO CARDS - AoIP </a:t>
            </a:r>
            <a:endParaRPr sz="61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0" lang="fr" sz="2444">
                <a:solidFill>
                  <a:schemeClr val="lt1"/>
                </a:solidFill>
              </a:rPr>
              <a:t>Give your DAW reliable AoIP connectivity!</a:t>
            </a:r>
            <a:endParaRPr b="0" sz="2444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2"/>
          <p:cNvSpPr txBox="1"/>
          <p:nvPr>
            <p:ph type="title"/>
          </p:nvPr>
        </p:nvSpPr>
        <p:spPr>
          <a:xfrm>
            <a:off x="348600" y="315800"/>
            <a:ext cx="8446800" cy="107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A solution to all </a:t>
            </a:r>
            <a:r>
              <a:rPr lang="fr"/>
              <a:t>your</a:t>
            </a:r>
            <a:r>
              <a:rPr lang="fr"/>
              <a:t> AoIP integration</a:t>
            </a:r>
            <a:r>
              <a:rPr lang="fr">
                <a:solidFill>
                  <a:srgbClr val="F9B76F"/>
                </a:solidFill>
              </a:rPr>
              <a:t>.</a:t>
            </a:r>
            <a:endParaRPr>
              <a:solidFill>
                <a:srgbClr val="F9B76F"/>
              </a:solidFill>
            </a:endParaRPr>
          </a:p>
        </p:txBody>
      </p:sp>
      <p:sp>
        <p:nvSpPr>
          <p:cNvPr id="273" name="Google Shape;273;p32"/>
          <p:cNvSpPr txBox="1"/>
          <p:nvPr/>
        </p:nvSpPr>
        <p:spPr>
          <a:xfrm>
            <a:off x="120495" y="2708575"/>
            <a:ext cx="17205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1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ALP-AES67-64</a:t>
            </a:r>
            <a:endParaRPr b="1" sz="11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4" name="Google Shape;274;p32"/>
          <p:cNvSpPr txBox="1"/>
          <p:nvPr/>
        </p:nvSpPr>
        <p:spPr>
          <a:xfrm>
            <a:off x="2660412" y="2708575"/>
            <a:ext cx="17205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1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ALP-AES67-128</a:t>
            </a:r>
            <a:endParaRPr b="1" sz="11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5" name="Google Shape;275;p32"/>
          <p:cNvSpPr txBox="1"/>
          <p:nvPr/>
        </p:nvSpPr>
        <p:spPr>
          <a:xfrm>
            <a:off x="5017280" y="2708575"/>
            <a:ext cx="17205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1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ALP-DANTE</a:t>
            </a:r>
            <a:endParaRPr b="1" sz="11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6" name="Google Shape;276;p32"/>
          <p:cNvSpPr txBox="1"/>
          <p:nvPr/>
        </p:nvSpPr>
        <p:spPr>
          <a:xfrm>
            <a:off x="7374140" y="2708575"/>
            <a:ext cx="17205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1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ALP-DANTE-LE</a:t>
            </a:r>
            <a:endParaRPr b="1" sz="11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aphicFrame>
        <p:nvGraphicFramePr>
          <p:cNvPr id="277" name="Google Shape;277;p32"/>
          <p:cNvGraphicFramePr/>
          <p:nvPr/>
        </p:nvGraphicFramePr>
        <p:xfrm>
          <a:off x="1387890" y="320585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{F097B952-8D9E-4652-A781-F2795C1618A5}</a:tableStyleId>
              </a:tblPr>
              <a:tblGrid>
                <a:gridCol w="2841375"/>
              </a:tblGrid>
              <a:tr h="1273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500">
                          <a:solidFill>
                            <a:srgbClr val="FF993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SOFTWARE FEATURES </a:t>
                      </a:r>
                      <a:endParaRPr sz="1500">
                        <a:solidFill>
                          <a:srgbClr val="FF993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solidFill>
                          <a:srgbClr val="1E4463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2857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73763"/>
                        </a:buClr>
                        <a:buSzPts val="900"/>
                        <a:buFont typeface="Open Sans"/>
                        <a:buChar char="●"/>
                      </a:pPr>
                      <a:r>
                        <a:rPr lang="fr" sz="900">
                          <a:solidFill>
                            <a:srgbClr val="07376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Simultaneous</a:t>
                      </a:r>
                      <a:r>
                        <a:rPr lang="fr" sz="900">
                          <a:solidFill>
                            <a:srgbClr val="07376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p</a:t>
                      </a:r>
                      <a:r>
                        <a:rPr lang="fr" sz="900">
                          <a:solidFill>
                            <a:srgbClr val="07376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layback and recording</a:t>
                      </a:r>
                      <a:endParaRPr sz="900">
                        <a:solidFill>
                          <a:srgbClr val="073763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2857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73763"/>
                        </a:buClr>
                        <a:buSzPts val="900"/>
                        <a:buFont typeface="Open Sans"/>
                        <a:buChar char="●"/>
                      </a:pPr>
                      <a:r>
                        <a:rPr lang="fr" sz="900">
                          <a:solidFill>
                            <a:srgbClr val="07376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PTP follower or leader, PTP Grand Master</a:t>
                      </a:r>
                      <a:endParaRPr sz="900">
                        <a:solidFill>
                          <a:srgbClr val="073763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2857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73763"/>
                        </a:buClr>
                        <a:buSzPts val="900"/>
                        <a:buFont typeface="Open Sans"/>
                        <a:buChar char="●"/>
                      </a:pPr>
                      <a:r>
                        <a:rPr lang="fr" sz="900">
                          <a:solidFill>
                            <a:srgbClr val="07376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Up to 8 ALP cards per PC</a:t>
                      </a:r>
                      <a:endParaRPr sz="900">
                        <a:solidFill>
                          <a:srgbClr val="073763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2857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73763"/>
                        </a:buClr>
                        <a:buSzPts val="900"/>
                        <a:buFont typeface="Open Sans"/>
                        <a:buChar char="●"/>
                      </a:pPr>
                      <a:r>
                        <a:rPr lang="fr" sz="900">
                          <a:solidFill>
                            <a:srgbClr val="07376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PCM 16, 24 or 32 bit sample format </a:t>
                      </a:r>
                      <a:endParaRPr sz="900">
                        <a:solidFill>
                          <a:srgbClr val="073763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2857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73763"/>
                        </a:buClr>
                        <a:buSzPts val="900"/>
                        <a:buFont typeface="Open Sans"/>
                        <a:buChar char="●"/>
                      </a:pPr>
                      <a:r>
                        <a:rPr lang="fr" sz="900">
                          <a:solidFill>
                            <a:srgbClr val="07376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(44.1/48 kHz, 88.2/96 kHz, 176.4/192 kHz)</a:t>
                      </a:r>
                      <a:endParaRPr sz="900">
                        <a:solidFill>
                          <a:srgbClr val="073763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78" name="Google Shape;278;p32"/>
          <p:cNvGraphicFramePr/>
          <p:nvPr/>
        </p:nvGraphicFramePr>
        <p:xfrm>
          <a:off x="4592708" y="320585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{F097B952-8D9E-4652-A781-F2795C1618A5}</a:tableStyleId>
              </a:tblPr>
              <a:tblGrid>
                <a:gridCol w="291915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500">
                          <a:solidFill>
                            <a:srgbClr val="FF993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HARDWARE FEATURES </a:t>
                      </a:r>
                      <a:endParaRPr sz="1500">
                        <a:solidFill>
                          <a:srgbClr val="FF993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solidFill>
                          <a:srgbClr val="1E4463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237150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73763"/>
                        </a:buClr>
                        <a:buSzPts val="900"/>
                        <a:buFont typeface="Open Sans"/>
                        <a:buChar char="●"/>
                      </a:pPr>
                      <a:r>
                        <a:rPr lang="fr" sz="900">
                          <a:solidFill>
                            <a:srgbClr val="07376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 or 4 RJ-45 Gbit Eth ports (except DANTE-LE)</a:t>
                      </a:r>
                      <a:endParaRPr sz="900">
                        <a:solidFill>
                          <a:srgbClr val="073763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solidFill>
                          <a:srgbClr val="073763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pic>
        <p:nvPicPr>
          <p:cNvPr id="279" name="Google Shape;279;p32" title="ALP-AES67-6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" y="1013775"/>
            <a:ext cx="2304947" cy="1759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32" title="ALP-AES67-128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76663" y="1013775"/>
            <a:ext cx="2304947" cy="1759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2" title="Copie de ALP-DANTE front 2 connecteurs superposes HD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53331" y="985634"/>
            <a:ext cx="2304952" cy="1815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30004" y="1081574"/>
            <a:ext cx="2239325" cy="162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3"/>
          <p:cNvSpPr/>
          <p:nvPr/>
        </p:nvSpPr>
        <p:spPr>
          <a:xfrm>
            <a:off x="5555400" y="1079475"/>
            <a:ext cx="3240000" cy="3240000"/>
          </a:xfrm>
          <a:prstGeom prst="roundRect">
            <a:avLst>
              <a:gd fmla="val 4475" name="adj"/>
            </a:avLst>
          </a:prstGeom>
          <a:gradFill>
            <a:gsLst>
              <a:gs pos="0">
                <a:srgbClr val="FCB76D"/>
              </a:gs>
              <a:gs pos="100000">
                <a:srgbClr val="FF993F"/>
              </a:gs>
            </a:gsLst>
            <a:lin ang="108014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8" name="Google Shape;288;p33"/>
          <p:cNvSpPr txBox="1"/>
          <p:nvPr>
            <p:ph type="title"/>
          </p:nvPr>
        </p:nvSpPr>
        <p:spPr>
          <a:xfrm>
            <a:off x="348600" y="315800"/>
            <a:ext cx="8446800" cy="107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ALP-DANTE</a:t>
            </a:r>
            <a:r>
              <a:rPr lang="fr">
                <a:solidFill>
                  <a:srgbClr val="FF993F"/>
                </a:solidFill>
              </a:rPr>
              <a:t>.</a:t>
            </a:r>
            <a:endParaRPr>
              <a:solidFill>
                <a:srgbClr val="FF993F"/>
              </a:solidFill>
            </a:endParaRPr>
          </a:p>
        </p:txBody>
      </p:sp>
      <p:sp>
        <p:nvSpPr>
          <p:cNvPr id="289" name="Google Shape;289;p33"/>
          <p:cNvSpPr txBox="1"/>
          <p:nvPr/>
        </p:nvSpPr>
        <p:spPr>
          <a:xfrm>
            <a:off x="348600" y="921625"/>
            <a:ext cx="51405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fr" sz="170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Cards compliant with Dante technology</a:t>
            </a:r>
            <a:endParaRPr sz="1700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0" name="Google Shape;290;p33"/>
          <p:cNvSpPr txBox="1"/>
          <p:nvPr/>
        </p:nvSpPr>
        <p:spPr>
          <a:xfrm>
            <a:off x="348600" y="1655970"/>
            <a:ext cx="5206800" cy="250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FF993F"/>
                </a:solidFill>
                <a:latin typeface="Open Sans"/>
                <a:ea typeface="Open Sans"/>
                <a:cs typeface="Open Sans"/>
                <a:sym typeface="Open Sans"/>
              </a:rPr>
              <a:t>FEATURES </a:t>
            </a:r>
            <a:endParaRPr>
              <a:solidFill>
                <a:schemeClr val="dk1"/>
              </a:solidFill>
            </a:endParaRPr>
          </a:p>
          <a:p>
            <a:pPr indent="-256200" lvl="0" marL="269999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Open Sans"/>
              <a:buChar char="●"/>
            </a:pPr>
            <a:r>
              <a:rPr lang="fr" sz="120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64 input channels / 64 output channels</a:t>
            </a:r>
            <a:endParaRPr sz="1200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56200" lvl="0" marL="2699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Open Sans"/>
              <a:buChar char="●"/>
            </a:pPr>
            <a:r>
              <a:rPr lang="fr" sz="120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up to 32 input and output flows</a:t>
            </a:r>
            <a:endParaRPr sz="1200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56200" lvl="0" marL="2699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Open Sans"/>
              <a:buChar char="●"/>
            </a:pPr>
            <a:r>
              <a:rPr lang="fr" sz="120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Support for redundancy mode and switch mode</a:t>
            </a:r>
            <a:endParaRPr sz="1200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56200" lvl="0" marL="2699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Open Sans"/>
              <a:buChar char="●"/>
            </a:pPr>
            <a:r>
              <a:rPr lang="fr" sz="120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Support for AES67 compatibility (w/o redundancy &amp; OoB) </a:t>
            </a:r>
            <a:endParaRPr sz="1200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56200" lvl="0" marL="2699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Open Sans"/>
              <a:buChar char="●"/>
            </a:pPr>
            <a:r>
              <a:rPr lang="fr" sz="120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Stream management via the Audinate Dante Controller application</a:t>
            </a:r>
            <a:endParaRPr sz="1200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Available in 2 versions:</a:t>
            </a:r>
            <a:endParaRPr sz="1200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56200" lvl="0" marL="2699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Open Sans"/>
              <a:buChar char="●"/>
            </a:pPr>
            <a:r>
              <a:rPr b="1" lang="fr" sz="120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ALP-DANTE</a:t>
            </a:r>
            <a:r>
              <a:rPr lang="fr" sz="120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: configurable in 2 or 4 Ethernet ports</a:t>
            </a:r>
            <a:endParaRPr sz="1200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56200" lvl="0" marL="2699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Open Sans"/>
              <a:buChar char="●"/>
            </a:pPr>
            <a:r>
              <a:rPr b="1" lang="fr" sz="120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ALP-DANTE-LE</a:t>
            </a:r>
            <a:r>
              <a:rPr lang="fr" sz="120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: 2 Ethernet ports, without protective faceplate</a:t>
            </a:r>
            <a:endParaRPr b="1" sz="1200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91" name="Google Shape;291;p33" title="DIGIGRAM ALP-DANTE card 2 connectors side 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55400" y="1482175"/>
            <a:ext cx="3239997" cy="2346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84876" y="3828322"/>
            <a:ext cx="1317176" cy="33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4"/>
          <p:cNvSpPr txBox="1"/>
          <p:nvPr>
            <p:ph type="title"/>
          </p:nvPr>
        </p:nvSpPr>
        <p:spPr>
          <a:xfrm>
            <a:off x="348725" y="756900"/>
            <a:ext cx="3560400" cy="143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fr" sz="2400"/>
              <a:t>Integrate a Sound Card Compliant with Dante technology</a:t>
            </a:r>
            <a:r>
              <a:rPr lang="fr" sz="2400">
                <a:solidFill>
                  <a:srgbClr val="FF993F"/>
                </a:solidFill>
              </a:rPr>
              <a:t>.</a:t>
            </a:r>
            <a:endParaRPr sz="2400"/>
          </a:p>
        </p:txBody>
      </p:sp>
      <p:sp>
        <p:nvSpPr>
          <p:cNvPr id="298" name="Google Shape;298;p34"/>
          <p:cNvSpPr txBox="1"/>
          <p:nvPr>
            <p:ph type="title"/>
          </p:nvPr>
        </p:nvSpPr>
        <p:spPr>
          <a:xfrm>
            <a:off x="348725" y="2015743"/>
            <a:ext cx="3727800" cy="47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0" lang="fr" sz="1900">
                <a:solidFill>
                  <a:srgbClr val="FF993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Use cases examples</a:t>
            </a:r>
            <a:endParaRPr b="0" sz="1900">
              <a:solidFill>
                <a:srgbClr val="FF993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descr="Young beautiful woman working in a broadcast control room on a tv station (fourni par Getty Images)" id="299" name="Google Shape;299;p34"/>
          <p:cNvPicPr preferRelativeResize="0"/>
          <p:nvPr/>
        </p:nvPicPr>
        <p:blipFill rotWithShape="1">
          <a:blip r:embed="rId3">
            <a:alphaModFix/>
          </a:blip>
          <a:srcRect b="0" l="38420" r="38418" t="0"/>
          <a:stretch/>
        </p:blipFill>
        <p:spPr>
          <a:xfrm>
            <a:off x="3899125" y="223475"/>
            <a:ext cx="1637400" cy="4701300"/>
          </a:xfrm>
          <a:prstGeom prst="roundRect">
            <a:avLst>
              <a:gd fmla="val 7306" name="adj"/>
            </a:avLst>
          </a:prstGeom>
          <a:noFill/>
          <a:ln>
            <a:noFill/>
          </a:ln>
        </p:spPr>
      </p:pic>
      <p:pic>
        <p:nvPicPr>
          <p:cNvPr descr="Hands up in the air raised crowd arms. Silhouette people having fun at club party concert. (fourni par Getty Images)" id="300" name="Google Shape;300;p34"/>
          <p:cNvPicPr preferRelativeResize="0"/>
          <p:nvPr/>
        </p:nvPicPr>
        <p:blipFill rotWithShape="1">
          <a:blip r:embed="rId4">
            <a:alphaModFix/>
          </a:blip>
          <a:srcRect b="0" l="38377" r="38375" t="0"/>
          <a:stretch/>
        </p:blipFill>
        <p:spPr>
          <a:xfrm>
            <a:off x="5655114" y="223475"/>
            <a:ext cx="1637400" cy="4701300"/>
          </a:xfrm>
          <a:prstGeom prst="roundRect">
            <a:avLst>
              <a:gd fmla="val 7306" name="adj"/>
            </a:avLst>
          </a:prstGeom>
          <a:noFill/>
          <a:ln>
            <a:noFill/>
          </a:ln>
        </p:spPr>
      </p:pic>
      <p:pic>
        <p:nvPicPr>
          <p:cNvPr descr="3d render of luxury hotel lobby and reception (fourni par Getty Images)" id="301" name="Google Shape;301;p34"/>
          <p:cNvPicPr preferRelativeResize="0"/>
          <p:nvPr/>
        </p:nvPicPr>
        <p:blipFill rotWithShape="1">
          <a:blip r:embed="rId5">
            <a:alphaModFix/>
          </a:blip>
          <a:srcRect b="-50" l="19333" r="45838" t="50"/>
          <a:stretch/>
        </p:blipFill>
        <p:spPr>
          <a:xfrm>
            <a:off x="7411102" y="223475"/>
            <a:ext cx="1637400" cy="4701300"/>
          </a:xfrm>
          <a:prstGeom prst="roundRect">
            <a:avLst>
              <a:gd fmla="val 7306" name="adj"/>
            </a:avLst>
          </a:prstGeom>
          <a:noFill/>
          <a:ln>
            <a:noFill/>
          </a:ln>
        </p:spPr>
      </p:pic>
      <p:sp>
        <p:nvSpPr>
          <p:cNvPr id="302" name="Google Shape;302;p34"/>
          <p:cNvSpPr txBox="1"/>
          <p:nvPr/>
        </p:nvSpPr>
        <p:spPr>
          <a:xfrm>
            <a:off x="3899250" y="2566475"/>
            <a:ext cx="1637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54000" spcFirstLastPara="1" rIns="54000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BROADCAST</a:t>
            </a:r>
            <a:endParaRPr b="1" sz="13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RADIO &amp; TV</a:t>
            </a:r>
            <a:endParaRPr b="1" sz="13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3" name="Google Shape;303;p34"/>
          <p:cNvSpPr txBox="1"/>
          <p:nvPr/>
        </p:nvSpPr>
        <p:spPr>
          <a:xfrm>
            <a:off x="3899100" y="3308035"/>
            <a:ext cx="16374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54000" spcFirstLastPara="1" rIns="54000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Reliably and securely connect multichannel recorders and players to a Dante network.</a:t>
            </a:r>
            <a:endParaRPr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4" name="Google Shape;304;p34"/>
          <p:cNvSpPr txBox="1"/>
          <p:nvPr/>
        </p:nvSpPr>
        <p:spPr>
          <a:xfrm>
            <a:off x="5655225" y="2566475"/>
            <a:ext cx="1637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54000" spcFirstLastPara="1" rIns="54000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LIVE ENTERTAINMENT</a:t>
            </a:r>
            <a:endParaRPr b="1" sz="13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5" name="Google Shape;305;p34"/>
          <p:cNvSpPr txBox="1"/>
          <p:nvPr/>
        </p:nvSpPr>
        <p:spPr>
          <a:xfrm>
            <a:off x="5655250" y="3308038"/>
            <a:ext cx="16374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54000" spcFirstLastPara="1" rIns="54000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Take advantage of your processor's full power for your audio effects and use the card to manage the AoIP protocol. </a:t>
            </a:r>
            <a:endParaRPr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6" name="Google Shape;306;p34"/>
          <p:cNvSpPr txBox="1"/>
          <p:nvPr/>
        </p:nvSpPr>
        <p:spPr>
          <a:xfrm>
            <a:off x="7411400" y="2566475"/>
            <a:ext cx="16374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54000" spcFirstLastPara="1" rIns="54000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MUSIC SERVERS </a:t>
            </a:r>
            <a:endParaRPr b="1" sz="13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7" name="Google Shape;307;p34"/>
          <p:cNvSpPr txBox="1"/>
          <p:nvPr/>
        </p:nvSpPr>
        <p:spPr>
          <a:xfrm>
            <a:off x="7411250" y="3308110"/>
            <a:ext cx="16374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54000" spcFirstLastPara="1" rIns="54000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Broadcasting </a:t>
            </a:r>
            <a:r>
              <a:rPr lang="fr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multiple</a:t>
            </a:r>
            <a:r>
              <a:rPr lang="fr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playlists for personalized selection in hospitality venues </a:t>
            </a:r>
            <a:endParaRPr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5"/>
          <p:cNvSpPr/>
          <p:nvPr/>
        </p:nvSpPr>
        <p:spPr>
          <a:xfrm>
            <a:off x="5555400" y="1079475"/>
            <a:ext cx="3240000" cy="3240000"/>
          </a:xfrm>
          <a:prstGeom prst="roundRect">
            <a:avLst>
              <a:gd fmla="val 4475" name="adj"/>
            </a:avLst>
          </a:prstGeom>
          <a:gradFill>
            <a:gsLst>
              <a:gs pos="0">
                <a:srgbClr val="FCB76D"/>
              </a:gs>
              <a:gs pos="100000">
                <a:srgbClr val="FF993F"/>
              </a:gs>
            </a:gsLst>
            <a:lin ang="108014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3" name="Google Shape;313;p35"/>
          <p:cNvSpPr txBox="1"/>
          <p:nvPr>
            <p:ph type="title"/>
          </p:nvPr>
        </p:nvSpPr>
        <p:spPr>
          <a:xfrm>
            <a:off x="348600" y="315800"/>
            <a:ext cx="8446800" cy="107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ALP-AES67</a:t>
            </a:r>
            <a:r>
              <a:rPr lang="fr">
                <a:solidFill>
                  <a:srgbClr val="FF993F"/>
                </a:solidFill>
              </a:rPr>
              <a:t>.</a:t>
            </a:r>
            <a:endParaRPr>
              <a:solidFill>
                <a:srgbClr val="FF993F"/>
              </a:solidFill>
            </a:endParaRPr>
          </a:p>
        </p:txBody>
      </p:sp>
      <p:sp>
        <p:nvSpPr>
          <p:cNvPr id="314" name="Google Shape;314;p35"/>
          <p:cNvSpPr txBox="1"/>
          <p:nvPr/>
        </p:nvSpPr>
        <p:spPr>
          <a:xfrm>
            <a:off x="348600" y="921625"/>
            <a:ext cx="5257800" cy="7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fr" sz="170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Cards compliant with AES67, Ravenna, ST2110-30 and ST2022-7 tech.</a:t>
            </a:r>
            <a:endParaRPr sz="1700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5" name="Google Shape;315;p35"/>
          <p:cNvSpPr txBox="1"/>
          <p:nvPr/>
        </p:nvSpPr>
        <p:spPr>
          <a:xfrm>
            <a:off x="348600" y="1655970"/>
            <a:ext cx="5206800" cy="26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FF993F"/>
                </a:solidFill>
                <a:latin typeface="Open Sans"/>
                <a:ea typeface="Open Sans"/>
                <a:cs typeface="Open Sans"/>
                <a:sym typeface="Open Sans"/>
              </a:rPr>
              <a:t>FEATURES </a:t>
            </a:r>
            <a:endParaRPr>
              <a:solidFill>
                <a:schemeClr val="dk1"/>
              </a:solidFill>
            </a:endParaRPr>
          </a:p>
          <a:p>
            <a:pPr indent="-256200" lvl="0" marL="269999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Open Sans"/>
              <a:buChar char="●"/>
            </a:pPr>
            <a:r>
              <a:rPr lang="fr" sz="120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Configurable in 2 or 4 Ethernet port version</a:t>
            </a:r>
            <a:endParaRPr sz="1200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56200" lvl="0" marL="2699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Open Sans"/>
              <a:buChar char="●"/>
            </a:pPr>
            <a:r>
              <a:rPr lang="fr" sz="120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Support for ST2022-7 redundancy mode or switch mode</a:t>
            </a:r>
            <a:endParaRPr sz="1200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56200" lvl="0" marL="2699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Open Sans"/>
              <a:buChar char="●"/>
            </a:pPr>
            <a:r>
              <a:rPr lang="fr" sz="120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Up to 64 input streams and 64 output streams</a:t>
            </a:r>
            <a:endParaRPr sz="1200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56200" lvl="0" marL="2699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Open Sans"/>
              <a:buChar char="●"/>
            </a:pPr>
            <a:r>
              <a:rPr lang="fr" sz="120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Support for "in-band" or "out of band" management</a:t>
            </a:r>
            <a:endParaRPr sz="1200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56200" lvl="0" marL="2699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Open Sans"/>
              <a:buChar char="●"/>
            </a:pPr>
            <a:r>
              <a:rPr lang="fr" sz="120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Dante interoperability via stream announcement in SAP</a:t>
            </a:r>
            <a:endParaRPr sz="1200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56200" lvl="0" marL="2699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Open Sans"/>
              <a:buChar char="●"/>
            </a:pPr>
            <a:r>
              <a:rPr lang="fr" sz="120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Management: WEB graphical interface, Aneman and MTDiscovery, NMOS based managers</a:t>
            </a:r>
            <a:r>
              <a:rPr i="1" lang="fr" sz="100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 (</a:t>
            </a:r>
            <a:r>
              <a:rPr i="1" lang="fr" sz="100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NMOS IS-O4 and IS-O5)</a:t>
            </a:r>
            <a:endParaRPr i="1" sz="1000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Available in 2 versions:</a:t>
            </a:r>
            <a:endParaRPr sz="1200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56200" lvl="0" marL="2699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Open Sans"/>
              <a:buChar char="●"/>
            </a:pPr>
            <a:r>
              <a:rPr b="1" lang="fr" sz="120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ALP-AES67-64: </a:t>
            </a:r>
            <a:r>
              <a:rPr lang="fr" sz="120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64 input channels and 64 output channels*</a:t>
            </a:r>
            <a:endParaRPr sz="1200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56200" lvl="0" marL="2699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Open Sans"/>
              <a:buChar char="●"/>
            </a:pPr>
            <a:r>
              <a:rPr b="1" lang="fr" sz="120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ALP-AES67-128: </a:t>
            </a:r>
            <a:r>
              <a:rPr lang="fr" sz="120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128</a:t>
            </a:r>
            <a:r>
              <a:rPr lang="fr" sz="120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 input channels and 128 output channels*</a:t>
            </a:r>
            <a:endParaRPr b="1" sz="1200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16" name="Google Shape;316;p35" title="ALP-AES67-6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55395" y="1300623"/>
            <a:ext cx="2304947" cy="1759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5" title="ALP-AES67-128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05844" y="2030764"/>
            <a:ext cx="2304947" cy="1759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5" title="logo-smpte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37650" y="3828331"/>
            <a:ext cx="1557750" cy="415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88091" y="3696357"/>
            <a:ext cx="1797000" cy="679273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35"/>
          <p:cNvSpPr txBox="1"/>
          <p:nvPr/>
        </p:nvSpPr>
        <p:spPr>
          <a:xfrm>
            <a:off x="2412600" y="4606850"/>
            <a:ext cx="5109000" cy="323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*at </a:t>
            </a:r>
            <a:r>
              <a:rPr lang="fr" sz="9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44.1 / 48 kHz, This number of I/O is halved when the sampling frequency is doubled.</a:t>
            </a:r>
            <a:endParaRPr sz="900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6"/>
          <p:cNvSpPr txBox="1"/>
          <p:nvPr>
            <p:ph type="title"/>
          </p:nvPr>
        </p:nvSpPr>
        <p:spPr>
          <a:xfrm>
            <a:off x="348725" y="756900"/>
            <a:ext cx="3560400" cy="143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fr" sz="2400"/>
              <a:t>Integrate a Sound Card Compliant with AES67 technology</a:t>
            </a:r>
            <a:r>
              <a:rPr lang="fr" sz="2400">
                <a:solidFill>
                  <a:srgbClr val="FF993F"/>
                </a:solidFill>
              </a:rPr>
              <a:t>.</a:t>
            </a:r>
            <a:endParaRPr sz="2400"/>
          </a:p>
        </p:txBody>
      </p:sp>
      <p:sp>
        <p:nvSpPr>
          <p:cNvPr id="326" name="Google Shape;326;p36"/>
          <p:cNvSpPr txBox="1"/>
          <p:nvPr>
            <p:ph type="title"/>
          </p:nvPr>
        </p:nvSpPr>
        <p:spPr>
          <a:xfrm>
            <a:off x="348725" y="2015743"/>
            <a:ext cx="3727800" cy="47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0" lang="fr" sz="1900">
                <a:solidFill>
                  <a:srgbClr val="FF993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Use cases examples</a:t>
            </a:r>
            <a:endParaRPr b="0" sz="1900">
              <a:solidFill>
                <a:srgbClr val="FF993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descr="Data Servers Close up (fourni par Getty Images)" id="327" name="Google Shape;327;p36"/>
          <p:cNvPicPr preferRelativeResize="0"/>
          <p:nvPr/>
        </p:nvPicPr>
        <p:blipFill rotWithShape="1">
          <a:blip r:embed="rId3">
            <a:alphaModFix/>
          </a:blip>
          <a:srcRect b="0" l="38393" r="38393" t="0"/>
          <a:stretch/>
        </p:blipFill>
        <p:spPr>
          <a:xfrm>
            <a:off x="3899125" y="223475"/>
            <a:ext cx="1637400" cy="4701300"/>
          </a:xfrm>
          <a:prstGeom prst="roundRect">
            <a:avLst>
              <a:gd fmla="val 7306" name="adj"/>
            </a:avLst>
          </a:prstGeom>
          <a:noFill/>
          <a:ln>
            <a:noFill/>
          </a:ln>
        </p:spPr>
      </p:pic>
      <p:pic>
        <p:nvPicPr>
          <p:cNvPr descr="Woman Managing Server Network Top View (fourni par Getty Images)" id="328" name="Google Shape;328;p36"/>
          <p:cNvPicPr preferRelativeResize="0"/>
          <p:nvPr/>
        </p:nvPicPr>
        <p:blipFill rotWithShape="1">
          <a:blip r:embed="rId4">
            <a:alphaModFix/>
          </a:blip>
          <a:srcRect b="0" l="38393" r="38393" t="0"/>
          <a:stretch/>
        </p:blipFill>
        <p:spPr>
          <a:xfrm>
            <a:off x="5655114" y="223475"/>
            <a:ext cx="1637400" cy="4701300"/>
          </a:xfrm>
          <a:prstGeom prst="roundRect">
            <a:avLst>
              <a:gd fmla="val 7306" name="adj"/>
            </a:avLst>
          </a:prstGeom>
          <a:noFill/>
          <a:ln>
            <a:noFill/>
          </a:ln>
        </p:spPr>
      </p:pic>
      <p:pic>
        <p:nvPicPr>
          <p:cNvPr descr="Background of an empty room with walls and neon light. Neon rays and glow. 3D (fourni par Getty Images)" id="329" name="Google Shape;329;p36"/>
          <p:cNvPicPr preferRelativeResize="0"/>
          <p:nvPr/>
        </p:nvPicPr>
        <p:blipFill rotWithShape="1">
          <a:blip r:embed="rId5">
            <a:alphaModFix/>
          </a:blip>
          <a:srcRect b="0" l="36938" r="36941" t="0"/>
          <a:stretch/>
        </p:blipFill>
        <p:spPr>
          <a:xfrm>
            <a:off x="7411102" y="223475"/>
            <a:ext cx="1637400" cy="4701300"/>
          </a:xfrm>
          <a:prstGeom prst="roundRect">
            <a:avLst>
              <a:gd fmla="val 7306" name="adj"/>
            </a:avLst>
          </a:prstGeom>
          <a:noFill/>
          <a:ln>
            <a:noFill/>
          </a:ln>
        </p:spPr>
      </p:pic>
      <p:sp>
        <p:nvSpPr>
          <p:cNvPr id="330" name="Google Shape;330;p36"/>
          <p:cNvSpPr txBox="1"/>
          <p:nvPr/>
        </p:nvSpPr>
        <p:spPr>
          <a:xfrm>
            <a:off x="3899250" y="2786792"/>
            <a:ext cx="1637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54000" spcFirstLastPara="1" rIns="54000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BROADCAST </a:t>
            </a:r>
            <a:endParaRPr b="1" sz="13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RADIO &amp; TV</a:t>
            </a:r>
            <a:endParaRPr b="1" sz="13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1" name="Google Shape;331;p36"/>
          <p:cNvSpPr txBox="1"/>
          <p:nvPr/>
        </p:nvSpPr>
        <p:spPr>
          <a:xfrm>
            <a:off x="3899100" y="3405535"/>
            <a:ext cx="16374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54000" spcFirstLastPara="1" rIns="54000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Provides reliable ST2110 connectivity to workstations and playout and recording servers.</a:t>
            </a:r>
            <a:endParaRPr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2" name="Google Shape;332;p36"/>
          <p:cNvSpPr txBox="1"/>
          <p:nvPr/>
        </p:nvSpPr>
        <p:spPr>
          <a:xfrm>
            <a:off x="5655225" y="2786792"/>
            <a:ext cx="1637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54000" spcFirstLastPara="1" rIns="54000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DEFENSE  &amp; SECURITY </a:t>
            </a:r>
            <a:endParaRPr b="1" sz="13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3" name="Google Shape;333;p36"/>
          <p:cNvSpPr txBox="1"/>
          <p:nvPr/>
        </p:nvSpPr>
        <p:spPr>
          <a:xfrm>
            <a:off x="5655250" y="3405535"/>
            <a:ext cx="16374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54000" spcFirstLastPara="1" rIns="54000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Associated</a:t>
            </a:r>
            <a:r>
              <a:rPr lang="fr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with an analog to AES67 converter, store and record </a:t>
            </a:r>
            <a:r>
              <a:rPr lang="fr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remotely all your c</a:t>
            </a:r>
            <a:r>
              <a:rPr lang="fr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ritical communications simultaneously.  </a:t>
            </a:r>
            <a:endParaRPr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4" name="Google Shape;334;p36"/>
          <p:cNvSpPr txBox="1"/>
          <p:nvPr/>
        </p:nvSpPr>
        <p:spPr>
          <a:xfrm>
            <a:off x="7411400" y="2786792"/>
            <a:ext cx="1637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54000" spcFirstLastPara="1" rIns="54000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LIVE ENTERTAINMENT</a:t>
            </a:r>
            <a:endParaRPr b="1" sz="13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5" name="Google Shape;335;p36"/>
          <p:cNvSpPr txBox="1"/>
          <p:nvPr/>
        </p:nvSpPr>
        <p:spPr>
          <a:xfrm>
            <a:off x="7411250" y="3405535"/>
            <a:ext cx="16374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54000" spcFirstLastPara="1" rIns="54000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Gives robust high channel count AE67 connectivity to immersive sound processors and multichannel recorders.</a:t>
            </a:r>
            <a:endParaRPr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7"/>
          <p:cNvSpPr txBox="1"/>
          <p:nvPr>
            <p:ph type="title"/>
          </p:nvPr>
        </p:nvSpPr>
        <p:spPr>
          <a:xfrm>
            <a:off x="311700" y="509025"/>
            <a:ext cx="5722200" cy="29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4300">
                <a:solidFill>
                  <a:srgbClr val="FF993F"/>
                </a:solidFill>
              </a:rPr>
              <a:t>AL</a:t>
            </a:r>
            <a:r>
              <a:rPr lang="fr" sz="4300">
                <a:solidFill>
                  <a:srgbClr val="FF993F"/>
                </a:solidFill>
              </a:rPr>
              <a:t>P-X MANAGER </a:t>
            </a:r>
            <a:endParaRPr sz="61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fr" sz="3200">
                <a:solidFill>
                  <a:schemeClr val="lt1"/>
                </a:solidFill>
              </a:rPr>
              <a:t>Application for Windows</a:t>
            </a:r>
            <a:endParaRPr b="0" sz="2444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8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1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sz="10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6" name="Google Shape;346;p38"/>
          <p:cNvSpPr txBox="1"/>
          <p:nvPr>
            <p:ph type="title"/>
          </p:nvPr>
        </p:nvSpPr>
        <p:spPr>
          <a:xfrm>
            <a:off x="348600" y="256675"/>
            <a:ext cx="6072600" cy="94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3000"/>
              <a:buFont typeface="Arial"/>
              <a:buNone/>
            </a:pPr>
            <a:r>
              <a:rPr lang="fr"/>
              <a:t>An Easy &amp; Dedicated m</a:t>
            </a:r>
            <a:r>
              <a:rPr lang="fr">
                <a:solidFill>
                  <a:srgbClr val="1E4463"/>
                </a:solidFill>
              </a:rPr>
              <a:t>anagement of ALP cards settings</a:t>
            </a:r>
            <a:r>
              <a:rPr lang="fr">
                <a:solidFill>
                  <a:srgbClr val="FF993F"/>
                </a:solidFill>
              </a:rPr>
              <a:t>.</a:t>
            </a:r>
            <a:endParaRPr>
              <a:solidFill>
                <a:srgbClr val="FF993F"/>
              </a:solidFill>
            </a:endParaRPr>
          </a:p>
        </p:txBody>
      </p:sp>
      <p:sp>
        <p:nvSpPr>
          <p:cNvPr id="347" name="Google Shape;347;p38"/>
          <p:cNvSpPr txBox="1"/>
          <p:nvPr>
            <p:ph idx="1" type="subTitle"/>
          </p:nvPr>
        </p:nvSpPr>
        <p:spPr>
          <a:xfrm>
            <a:off x="4483300" y="1413825"/>
            <a:ext cx="4609500" cy="2594400"/>
          </a:xfrm>
          <a:prstGeom prst="rect">
            <a:avLst/>
          </a:prstGeom>
          <a:solidFill>
            <a:schemeClr val="lt1"/>
          </a:solidFill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-268106" lvl="0" marL="2699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3F"/>
              </a:buClr>
              <a:buSzPct val="100000"/>
              <a:buFont typeface="Open Sans"/>
              <a:buChar char="●"/>
            </a:pPr>
            <a:r>
              <a:rPr lang="fr" sz="1500">
                <a:solidFill>
                  <a:srgbClr val="073763"/>
                </a:solidFill>
              </a:rPr>
              <a:t>Intuitive user interface</a:t>
            </a:r>
            <a:endParaRPr sz="1500">
              <a:solidFill>
                <a:srgbClr val="073763"/>
              </a:solidFill>
            </a:endParaRPr>
          </a:p>
          <a:p>
            <a:pPr indent="-268106" lvl="0" marL="269999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993F"/>
              </a:buClr>
              <a:buSzPct val="100000"/>
              <a:buFont typeface="Open Sans"/>
              <a:buChar char="●"/>
            </a:pPr>
            <a:r>
              <a:rPr lang="fr" sz="1500">
                <a:solidFill>
                  <a:srgbClr val="073763"/>
                </a:solidFill>
              </a:rPr>
              <a:t>Automatic recognition of installed cards</a:t>
            </a:r>
            <a:endParaRPr sz="1500">
              <a:solidFill>
                <a:srgbClr val="073763"/>
              </a:solidFill>
            </a:endParaRPr>
          </a:p>
          <a:p>
            <a:pPr indent="-268106" lvl="0" marL="269999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993F"/>
              </a:buClr>
              <a:buSzPct val="100000"/>
              <a:buFont typeface="Open Sans"/>
              <a:buChar char="●"/>
            </a:pPr>
            <a:r>
              <a:rPr lang="fr" sz="1500">
                <a:solidFill>
                  <a:srgbClr val="073763"/>
                </a:solidFill>
              </a:rPr>
              <a:t>Detection of firmware versions and firmware updates </a:t>
            </a:r>
            <a:r>
              <a:rPr lang="fr" sz="1500">
                <a:solidFill>
                  <a:srgbClr val="073763"/>
                </a:solidFill>
              </a:rPr>
              <a:t>proposition</a:t>
            </a:r>
            <a:endParaRPr sz="1500">
              <a:solidFill>
                <a:srgbClr val="073763"/>
              </a:solidFill>
            </a:endParaRPr>
          </a:p>
          <a:p>
            <a:pPr indent="-273980" lvl="0" marL="269999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993F"/>
              </a:buClr>
              <a:buSzPct val="106667"/>
              <a:buFont typeface="Arial"/>
              <a:buChar char="●"/>
            </a:pPr>
            <a:r>
              <a:rPr lang="fr" sz="1500">
                <a:solidFill>
                  <a:srgbClr val="073763"/>
                </a:solidFill>
              </a:rPr>
              <a:t>Easy setup of sampling clocks, input and output gains, mic inputs and routing/mixing</a:t>
            </a:r>
            <a:endParaRPr sz="1500">
              <a:solidFill>
                <a:srgbClr val="073763"/>
              </a:solidFill>
            </a:endParaRPr>
          </a:p>
          <a:p>
            <a:pPr indent="-268106" lvl="0" marL="269999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993F"/>
              </a:buClr>
              <a:buSzPct val="100000"/>
              <a:buFont typeface="Open Sans"/>
              <a:buChar char="●"/>
            </a:pPr>
            <a:r>
              <a:rPr lang="fr" sz="1500">
                <a:solidFill>
                  <a:srgbClr val="073763"/>
                </a:solidFill>
              </a:rPr>
              <a:t>Monitoring of the input/output signal levels &amp; GPIOs</a:t>
            </a:r>
            <a:endParaRPr sz="1500">
              <a:solidFill>
                <a:srgbClr val="073763"/>
              </a:solidFill>
            </a:endParaRPr>
          </a:p>
          <a:p>
            <a:pPr indent="-268106" lvl="0" marL="269999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FF993F"/>
              </a:buClr>
              <a:buSzPct val="100000"/>
              <a:buFont typeface="Arial"/>
              <a:buChar char="●"/>
            </a:pPr>
            <a:r>
              <a:rPr lang="fr" sz="1500">
                <a:solidFill>
                  <a:srgbClr val="073763"/>
                </a:solidFill>
              </a:rPr>
              <a:t>Configuration via 3rd part application thanks to WASAPI APIs </a:t>
            </a:r>
            <a:endParaRPr sz="1500">
              <a:solidFill>
                <a:srgbClr val="073763"/>
              </a:solidFill>
            </a:endParaRPr>
          </a:p>
        </p:txBody>
      </p:sp>
      <p:pic>
        <p:nvPicPr>
          <p:cNvPr id="348" name="Google Shape;348;p38" title="image (2).png"/>
          <p:cNvPicPr preferRelativeResize="0"/>
          <p:nvPr/>
        </p:nvPicPr>
        <p:blipFill rotWithShape="1">
          <a:blip r:embed="rId3">
            <a:alphaModFix/>
          </a:blip>
          <a:srcRect b="21124" l="261" r="30991" t="5883"/>
          <a:stretch/>
        </p:blipFill>
        <p:spPr>
          <a:xfrm>
            <a:off x="402950" y="1521675"/>
            <a:ext cx="3898500" cy="2378700"/>
          </a:xfrm>
          <a:prstGeom prst="roundRect">
            <a:avLst>
              <a:gd fmla="val 0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9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1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sz="10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54" name="Google Shape;354;p39"/>
          <p:cNvSpPr txBox="1"/>
          <p:nvPr>
            <p:ph type="title"/>
          </p:nvPr>
        </p:nvSpPr>
        <p:spPr>
          <a:xfrm>
            <a:off x="348600" y="315800"/>
            <a:ext cx="8446800" cy="107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rgbClr val="1E4463"/>
                </a:solidFill>
              </a:rPr>
              <a:t>Global configuration, </a:t>
            </a:r>
            <a:r>
              <a:rPr lang="fr"/>
              <a:t>C</a:t>
            </a:r>
            <a:r>
              <a:rPr lang="fr">
                <a:solidFill>
                  <a:srgbClr val="1E4463"/>
                </a:solidFill>
              </a:rPr>
              <a:t>locks &amp; G</a:t>
            </a:r>
            <a:r>
              <a:rPr lang="fr"/>
              <a:t>PIOs</a:t>
            </a:r>
            <a:r>
              <a:rPr lang="fr">
                <a:solidFill>
                  <a:srgbClr val="FF993F"/>
                </a:solidFill>
              </a:rPr>
              <a:t>.</a:t>
            </a:r>
            <a:endParaRPr>
              <a:solidFill>
                <a:srgbClr val="1E4463"/>
              </a:solidFill>
            </a:endParaRPr>
          </a:p>
        </p:txBody>
      </p:sp>
      <p:pic>
        <p:nvPicPr>
          <p:cNvPr id="355" name="Google Shape;35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740" y="994975"/>
            <a:ext cx="4976050" cy="1696750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39"/>
          <p:cNvSpPr txBox="1"/>
          <p:nvPr/>
        </p:nvSpPr>
        <p:spPr>
          <a:xfrm>
            <a:off x="5628700" y="1178225"/>
            <a:ext cx="3392100" cy="1544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75250" lvl="0" marL="2699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3F"/>
              </a:buClr>
              <a:buSzPts val="1500"/>
              <a:buFont typeface="Open Sans"/>
              <a:buChar char="●"/>
            </a:pPr>
            <a:r>
              <a:rPr lang="fr" sz="150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Clock settings</a:t>
            </a:r>
            <a:r>
              <a:rPr lang="fr" sz="150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:</a:t>
            </a:r>
            <a:endParaRPr sz="1500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1" marL="6300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Open Sans"/>
              <a:buChar char="○"/>
            </a:pPr>
            <a:r>
              <a:rPr lang="fr" sz="130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2 clock priorities, </a:t>
            </a:r>
            <a:endParaRPr sz="1300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1" marL="630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Open Sans"/>
              <a:buChar char="○"/>
            </a:pPr>
            <a:r>
              <a:rPr lang="fr" sz="130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Clock sources: Internal, AES11, Word Clock</a:t>
            </a:r>
            <a:endParaRPr sz="1300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1" marL="630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Open Sans"/>
              <a:buChar char="○"/>
            </a:pPr>
            <a:r>
              <a:rPr lang="fr" sz="130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Internal clock frequency: 8 kHz to 192 kHz</a:t>
            </a:r>
            <a:endParaRPr sz="1300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57" name="Google Shape;357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0750" y="2884729"/>
            <a:ext cx="4976051" cy="1160546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39"/>
          <p:cNvSpPr txBox="1"/>
          <p:nvPr/>
        </p:nvSpPr>
        <p:spPr>
          <a:xfrm>
            <a:off x="5668606" y="3077700"/>
            <a:ext cx="3445500" cy="774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75250" lvl="0" marL="2699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3F"/>
              </a:buClr>
              <a:buSzPts val="1500"/>
              <a:buFont typeface="Open Sans"/>
              <a:buChar char="●"/>
            </a:pPr>
            <a:r>
              <a:rPr lang="fr" sz="150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Display the status of GPIs &amp; GPOs</a:t>
            </a:r>
            <a:endParaRPr sz="1500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75250" lvl="0" marL="269999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FF993F"/>
              </a:buClr>
              <a:buSzPts val="1500"/>
              <a:buFont typeface="Open Sans"/>
              <a:buChar char="●"/>
            </a:pPr>
            <a:r>
              <a:rPr lang="fr" sz="150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Set the GPOs status</a:t>
            </a:r>
            <a:endParaRPr sz="1500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2"/>
          <p:cNvSpPr txBox="1"/>
          <p:nvPr>
            <p:ph type="title"/>
          </p:nvPr>
        </p:nvSpPr>
        <p:spPr>
          <a:xfrm>
            <a:off x="343250" y="1018300"/>
            <a:ext cx="3196500" cy="61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/>
              <a:t>Applications</a:t>
            </a:r>
            <a:r>
              <a:rPr lang="fr">
                <a:solidFill>
                  <a:srgbClr val="F9B76F"/>
                </a:solidFill>
              </a:rPr>
              <a:t>.</a:t>
            </a:r>
            <a:endParaRPr b="1">
              <a:solidFill>
                <a:srgbClr val="F9B76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3" name="Google Shape;143;p22"/>
          <p:cNvSpPr txBox="1"/>
          <p:nvPr/>
        </p:nvSpPr>
        <p:spPr>
          <a:xfrm>
            <a:off x="343250" y="1635400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Acquisition / playout of audio signals on workstations &amp; servers</a:t>
            </a:r>
            <a:endParaRPr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4" name="Google Shape;144;p22"/>
          <p:cNvSpPr/>
          <p:nvPr/>
        </p:nvSpPr>
        <p:spPr>
          <a:xfrm>
            <a:off x="5408575" y="401799"/>
            <a:ext cx="1640132" cy="1597392"/>
          </a:xfrm>
          <a:prstGeom prst="roundRect">
            <a:avLst>
              <a:gd fmla="val 9730" name="adj"/>
            </a:avLst>
          </a:prstGeom>
          <a:solidFill>
            <a:schemeClr val="lt1"/>
          </a:solidFill>
          <a:ln cap="flat" cmpd="sng" w="9525">
            <a:solidFill>
              <a:srgbClr val="1E44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u="sng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5" name="Google Shape;145;p22"/>
          <p:cNvSpPr/>
          <p:nvPr/>
        </p:nvSpPr>
        <p:spPr>
          <a:xfrm>
            <a:off x="3539754" y="401794"/>
            <a:ext cx="1640100" cy="2078996"/>
          </a:xfrm>
          <a:prstGeom prst="roundRect">
            <a:avLst>
              <a:gd fmla="val 9730" name="adj"/>
            </a:avLst>
          </a:prstGeom>
          <a:gradFill>
            <a:gsLst>
              <a:gs pos="0">
                <a:srgbClr val="1E4463"/>
              </a:gs>
              <a:gs pos="100000">
                <a:srgbClr val="2E6998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6" name="Google Shape;146;p22"/>
          <p:cNvSpPr txBox="1"/>
          <p:nvPr/>
        </p:nvSpPr>
        <p:spPr>
          <a:xfrm>
            <a:off x="3539750" y="1592200"/>
            <a:ext cx="1640100" cy="8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5000" spcFirstLastPara="1" rIns="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fr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Radio automation &amp; Multichannel audio recording and playout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7" name="Google Shape;147;p22"/>
          <p:cNvSpPr/>
          <p:nvPr/>
        </p:nvSpPr>
        <p:spPr>
          <a:xfrm>
            <a:off x="7277425" y="401799"/>
            <a:ext cx="1640100" cy="2079000"/>
          </a:xfrm>
          <a:prstGeom prst="roundRect">
            <a:avLst>
              <a:gd fmla="val 9730" name="adj"/>
            </a:avLst>
          </a:prstGeom>
          <a:gradFill>
            <a:gsLst>
              <a:gs pos="0">
                <a:srgbClr val="1E4463"/>
              </a:gs>
              <a:gs pos="100000">
                <a:srgbClr val="2E6998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8" name="Google Shape;148;p22"/>
          <p:cNvSpPr/>
          <p:nvPr/>
        </p:nvSpPr>
        <p:spPr>
          <a:xfrm>
            <a:off x="3539750" y="2616960"/>
            <a:ext cx="1640100" cy="1597500"/>
          </a:xfrm>
          <a:prstGeom prst="roundRect">
            <a:avLst>
              <a:gd fmla="val 9730" name="adj"/>
            </a:avLst>
          </a:prstGeom>
          <a:gradFill>
            <a:gsLst>
              <a:gs pos="0">
                <a:srgbClr val="FCB76D"/>
              </a:gs>
              <a:gs pos="100000">
                <a:srgbClr val="FF993F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9" name="Google Shape;149;p22"/>
          <p:cNvSpPr/>
          <p:nvPr/>
        </p:nvSpPr>
        <p:spPr>
          <a:xfrm>
            <a:off x="5408578" y="2177601"/>
            <a:ext cx="1640100" cy="2037000"/>
          </a:xfrm>
          <a:prstGeom prst="roundRect">
            <a:avLst>
              <a:gd fmla="val 9730" name="adj"/>
            </a:avLst>
          </a:prstGeom>
          <a:solidFill>
            <a:srgbClr val="1E446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0" name="Google Shape;150;p22"/>
          <p:cNvSpPr/>
          <p:nvPr/>
        </p:nvSpPr>
        <p:spPr>
          <a:xfrm>
            <a:off x="7277425" y="2616960"/>
            <a:ext cx="1640100" cy="1597500"/>
          </a:xfrm>
          <a:prstGeom prst="roundRect">
            <a:avLst>
              <a:gd fmla="val 9730" name="adj"/>
            </a:avLst>
          </a:prstGeom>
          <a:gradFill>
            <a:gsLst>
              <a:gs pos="0">
                <a:srgbClr val="FCB76D"/>
              </a:gs>
              <a:gs pos="100000">
                <a:srgbClr val="FF993F"/>
              </a:gs>
            </a:gsLst>
            <a:lin ang="10800025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1" name="Google Shape;151;p22"/>
          <p:cNvSpPr txBox="1"/>
          <p:nvPr/>
        </p:nvSpPr>
        <p:spPr>
          <a:xfrm>
            <a:off x="7277450" y="1592202"/>
            <a:ext cx="1640100" cy="8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5000" spcFirstLastPara="1" rIns="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fr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Audio interface with Mic inputs in dispatch consoles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2" name="Google Shape;152;p22"/>
          <p:cNvSpPr txBox="1"/>
          <p:nvPr/>
        </p:nvSpPr>
        <p:spPr>
          <a:xfrm>
            <a:off x="4201500" y="3018135"/>
            <a:ext cx="969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fr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Live and pre-recorded announces</a:t>
            </a:r>
            <a:endParaRPr sz="1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3" name="Google Shape;153;p22"/>
          <p:cNvSpPr txBox="1"/>
          <p:nvPr/>
        </p:nvSpPr>
        <p:spPr>
          <a:xfrm>
            <a:off x="7908018" y="2944635"/>
            <a:ext cx="969000" cy="7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fr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Surveillance of  audio signals from process</a:t>
            </a:r>
            <a:endParaRPr sz="1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4" name="Google Shape;154;p22"/>
          <p:cNvSpPr txBox="1"/>
          <p:nvPr/>
        </p:nvSpPr>
        <p:spPr>
          <a:xfrm>
            <a:off x="6226825" y="892750"/>
            <a:ext cx="818100" cy="8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5000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Recording system for radio comms</a:t>
            </a:r>
            <a:endParaRPr sz="11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5" name="Google Shape;155;p22"/>
          <p:cNvSpPr txBox="1"/>
          <p:nvPr/>
        </p:nvSpPr>
        <p:spPr>
          <a:xfrm>
            <a:off x="5408575" y="2999075"/>
            <a:ext cx="1428600" cy="65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fr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Effects processors for immersive audio</a:t>
            </a:r>
            <a:r>
              <a:rPr lang="fr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applications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6" name="Google Shape;156;p22"/>
          <p:cNvSpPr/>
          <p:nvPr/>
        </p:nvSpPr>
        <p:spPr>
          <a:xfrm>
            <a:off x="3852500" y="495500"/>
            <a:ext cx="1014600" cy="2424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BROADCAST</a:t>
            </a:r>
            <a:endParaRPr sz="90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57" name="Google Shape;157;p22"/>
          <p:cNvSpPr/>
          <p:nvPr/>
        </p:nvSpPr>
        <p:spPr>
          <a:xfrm>
            <a:off x="5721337" y="495500"/>
            <a:ext cx="1014600" cy="242400"/>
          </a:xfrm>
          <a:prstGeom prst="roundRect">
            <a:avLst>
              <a:gd fmla="val 50000" name="adj"/>
            </a:avLst>
          </a:prstGeom>
          <a:solidFill>
            <a:srgbClr val="1E4463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SAFETY SERVICES</a:t>
            </a:r>
            <a:endParaRPr sz="90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58" name="Google Shape;158;p22"/>
          <p:cNvSpPr/>
          <p:nvPr/>
        </p:nvSpPr>
        <p:spPr>
          <a:xfrm>
            <a:off x="7590175" y="495500"/>
            <a:ext cx="1014600" cy="2424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CRITICAL</a:t>
            </a:r>
            <a:endParaRPr sz="90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59" name="Google Shape;159;p22"/>
          <p:cNvSpPr/>
          <p:nvPr/>
        </p:nvSpPr>
        <p:spPr>
          <a:xfrm>
            <a:off x="5669975" y="3860675"/>
            <a:ext cx="1014600" cy="2424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ENTERTAINMENT</a:t>
            </a:r>
            <a:endParaRPr sz="90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60" name="Google Shape;160;p22"/>
          <p:cNvSpPr/>
          <p:nvPr/>
        </p:nvSpPr>
        <p:spPr>
          <a:xfrm>
            <a:off x="3852500" y="3860675"/>
            <a:ext cx="1014600" cy="2424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TRANSPORTATION</a:t>
            </a:r>
            <a:endParaRPr sz="90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61" name="Google Shape;161;p22"/>
          <p:cNvSpPr/>
          <p:nvPr/>
        </p:nvSpPr>
        <p:spPr>
          <a:xfrm>
            <a:off x="7590150" y="3860675"/>
            <a:ext cx="1014600" cy="2424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INDUSTRY</a:t>
            </a:r>
            <a:endParaRPr sz="90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162" name="Google Shape;162;p22" title="noun-data-analysis-3240567.png"/>
          <p:cNvPicPr preferRelativeResize="0"/>
          <p:nvPr/>
        </p:nvPicPr>
        <p:blipFill rotWithShape="1">
          <a:blip r:embed="rId3">
            <a:alphaModFix/>
          </a:blip>
          <a:srcRect b="13853" l="0" r="0" t="0"/>
          <a:stretch/>
        </p:blipFill>
        <p:spPr>
          <a:xfrm>
            <a:off x="7323016" y="3079747"/>
            <a:ext cx="571520" cy="49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2" title="noun-speaker-8230569.png"/>
          <p:cNvPicPr preferRelativeResize="0"/>
          <p:nvPr/>
        </p:nvPicPr>
        <p:blipFill rotWithShape="1">
          <a:blip r:embed="rId4">
            <a:alphaModFix/>
          </a:blip>
          <a:srcRect b="14097" l="0" r="0" t="0"/>
          <a:stretch/>
        </p:blipFill>
        <p:spPr>
          <a:xfrm>
            <a:off x="5408580" y="2305609"/>
            <a:ext cx="818246" cy="702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2" title="noun-recording-7832932.png"/>
          <p:cNvPicPr preferRelativeResize="0"/>
          <p:nvPr/>
        </p:nvPicPr>
        <p:blipFill rotWithShape="1">
          <a:blip r:embed="rId5">
            <a:alphaModFix amt="80000"/>
          </a:blip>
          <a:srcRect b="12725" l="0" r="0" t="0"/>
          <a:stretch/>
        </p:blipFill>
        <p:spPr>
          <a:xfrm>
            <a:off x="5408597" y="969807"/>
            <a:ext cx="818233" cy="714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2" title="noun-operator-7334252.png"/>
          <p:cNvPicPr preferRelativeResize="0"/>
          <p:nvPr/>
        </p:nvPicPr>
        <p:blipFill rotWithShape="1">
          <a:blip r:embed="rId6">
            <a:alphaModFix/>
          </a:blip>
          <a:srcRect b="12732" l="0" r="0" t="0"/>
          <a:stretch/>
        </p:blipFill>
        <p:spPr>
          <a:xfrm>
            <a:off x="7277429" y="907809"/>
            <a:ext cx="818234" cy="714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2" title="noun-broadcast-8010654.png"/>
          <p:cNvPicPr preferRelativeResize="0"/>
          <p:nvPr/>
        </p:nvPicPr>
        <p:blipFill rotWithShape="1">
          <a:blip r:embed="rId7">
            <a:alphaModFix/>
          </a:blip>
          <a:srcRect b="14097" l="0" r="0" t="0"/>
          <a:stretch/>
        </p:blipFill>
        <p:spPr>
          <a:xfrm>
            <a:off x="3539746" y="913410"/>
            <a:ext cx="818246" cy="702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2" title="noun-speaker-6745944.png"/>
          <p:cNvPicPr preferRelativeResize="0"/>
          <p:nvPr/>
        </p:nvPicPr>
        <p:blipFill rotWithShape="1">
          <a:blip r:embed="rId8">
            <a:alphaModFix/>
          </a:blip>
          <a:srcRect b="13532" l="0" r="0" t="0"/>
          <a:stretch/>
        </p:blipFill>
        <p:spPr>
          <a:xfrm>
            <a:off x="3550082" y="3036897"/>
            <a:ext cx="668549" cy="578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40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1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sz="10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64" name="Google Shape;364;p40"/>
          <p:cNvSpPr txBox="1"/>
          <p:nvPr>
            <p:ph type="title"/>
          </p:nvPr>
        </p:nvSpPr>
        <p:spPr>
          <a:xfrm>
            <a:off x="348600" y="315800"/>
            <a:ext cx="8446800" cy="107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rgbClr val="1E4463"/>
                </a:solidFill>
              </a:rPr>
              <a:t>I/O Settings</a:t>
            </a:r>
            <a:r>
              <a:rPr lang="fr">
                <a:solidFill>
                  <a:srgbClr val="FF993F"/>
                </a:solidFill>
              </a:rPr>
              <a:t>.</a:t>
            </a:r>
            <a:endParaRPr>
              <a:solidFill>
                <a:srgbClr val="1E4463"/>
              </a:solidFill>
            </a:endParaRPr>
          </a:p>
        </p:txBody>
      </p:sp>
      <p:pic>
        <p:nvPicPr>
          <p:cNvPr id="365" name="Google Shape;36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050" y="1007038"/>
            <a:ext cx="3399350" cy="3248950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40"/>
          <p:cNvSpPr txBox="1"/>
          <p:nvPr/>
        </p:nvSpPr>
        <p:spPr>
          <a:xfrm>
            <a:off x="4305425" y="1007050"/>
            <a:ext cx="4440300" cy="330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75250" lvl="0" marL="2699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3F"/>
              </a:buClr>
              <a:buSzPts val="1500"/>
              <a:buFont typeface="Open Sans"/>
              <a:buChar char="●"/>
            </a:pPr>
            <a:r>
              <a:rPr lang="fr" sz="150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Level settings per ALP card</a:t>
            </a:r>
            <a:endParaRPr sz="1500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75250" lvl="0" marL="269999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993F"/>
              </a:buClr>
              <a:buSzPts val="1500"/>
              <a:buFont typeface="Open Sans"/>
              <a:buChar char="●"/>
            </a:pPr>
            <a:r>
              <a:rPr lang="fr" sz="150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Input and output gains</a:t>
            </a:r>
            <a:endParaRPr sz="1500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75250" lvl="0" marL="269999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993F"/>
              </a:buClr>
              <a:buSzPts val="1500"/>
              <a:buFont typeface="Open Sans"/>
              <a:buChar char="●"/>
            </a:pPr>
            <a:r>
              <a:rPr lang="fr" sz="150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Mic/Line level switching</a:t>
            </a:r>
            <a:endParaRPr sz="1500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75250" lvl="0" marL="269999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993F"/>
              </a:buClr>
              <a:buSzPts val="1500"/>
              <a:buFont typeface="Open Sans"/>
              <a:buChar char="●"/>
            </a:pPr>
            <a:r>
              <a:rPr lang="fr" sz="150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48V phantom power</a:t>
            </a:r>
            <a:endParaRPr sz="1500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75250" lvl="0" marL="269999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993F"/>
              </a:buClr>
              <a:buSzPts val="1500"/>
              <a:buFont typeface="Open Sans"/>
              <a:buChar char="●"/>
            </a:pPr>
            <a:r>
              <a:rPr lang="fr" sz="150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Vu-meters</a:t>
            </a:r>
            <a:endParaRPr sz="1500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75250" lvl="0" marL="269999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993F"/>
              </a:buClr>
              <a:buSzPts val="1500"/>
              <a:buFont typeface="Open Sans"/>
              <a:buChar char="●"/>
            </a:pPr>
            <a:r>
              <a:rPr lang="fr" sz="150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Mono/stereo channels view</a:t>
            </a:r>
            <a:endParaRPr sz="1500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3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All the settings are accessible via the Wasapi API.</a:t>
            </a:r>
            <a:endParaRPr sz="13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3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No settings on ALP-DANTE &amp; ALP-AES67s </a:t>
            </a:r>
            <a:endParaRPr sz="13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13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(only vumeters)</a:t>
            </a:r>
            <a:endParaRPr i="1" sz="13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67" name="Google Shape;367;p40"/>
          <p:cNvSpPr txBox="1"/>
          <p:nvPr/>
        </p:nvSpPr>
        <p:spPr>
          <a:xfrm>
            <a:off x="4305350" y="4455900"/>
            <a:ext cx="4440300" cy="35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11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Note: No settings on ALP-DANTE &amp; ALP-AES67s (only vumeters)</a:t>
            </a:r>
            <a:endParaRPr i="1" sz="11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41"/>
          <p:cNvSpPr txBox="1"/>
          <p:nvPr/>
        </p:nvSpPr>
        <p:spPr>
          <a:xfrm>
            <a:off x="4305425" y="1007050"/>
            <a:ext cx="4440300" cy="113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75250" lvl="0" marL="2699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3F"/>
              </a:buClr>
              <a:buSzPts val="1500"/>
              <a:buFont typeface="Open Sans"/>
              <a:buChar char="●"/>
            </a:pPr>
            <a:r>
              <a:rPr lang="fr" sz="150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8 input channels / 8 output channels</a:t>
            </a:r>
            <a:endParaRPr sz="1500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75250" lvl="0" marL="269999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993F"/>
              </a:buClr>
              <a:buSzPts val="1500"/>
              <a:buFont typeface="Open Sans"/>
              <a:buChar char="●"/>
            </a:pPr>
            <a:r>
              <a:rPr lang="fr" sz="150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1 mix of 8 inputs channels per output</a:t>
            </a:r>
            <a:endParaRPr sz="1500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75250" lvl="0" marL="269999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FF993F"/>
              </a:buClr>
              <a:buSzPts val="1500"/>
              <a:buFont typeface="Open Sans"/>
              <a:buChar char="●"/>
            </a:pPr>
            <a:r>
              <a:rPr lang="fr" sz="150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Digital level for each component of a mix</a:t>
            </a:r>
            <a:endParaRPr i="1" sz="13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3" name="Google Shape;373;p41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1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sz="10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4" name="Google Shape;374;p41"/>
          <p:cNvSpPr txBox="1"/>
          <p:nvPr/>
        </p:nvSpPr>
        <p:spPr>
          <a:xfrm>
            <a:off x="4305350" y="4455900"/>
            <a:ext cx="4440300" cy="35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11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Note: no mixer on ALP-DANTE &amp; ALP-AES67s</a:t>
            </a:r>
            <a:endParaRPr i="1" sz="11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5" name="Google Shape;375;p41"/>
          <p:cNvSpPr txBox="1"/>
          <p:nvPr/>
        </p:nvSpPr>
        <p:spPr>
          <a:xfrm>
            <a:off x="4305325" y="2145600"/>
            <a:ext cx="4167000" cy="2388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This allows for the following use cases:</a:t>
            </a:r>
            <a:endParaRPr sz="15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1" marL="450000" rtl="0" algn="l">
              <a:spcBef>
                <a:spcPts val="1000"/>
              </a:spcBef>
              <a:spcAft>
                <a:spcPts val="0"/>
              </a:spcAft>
              <a:buClr>
                <a:srgbClr val="1E4463"/>
              </a:buClr>
              <a:buSzPts val="1000"/>
              <a:buChar char="○"/>
            </a:pPr>
            <a:r>
              <a:rPr lang="fr" sz="11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playback of </a:t>
            </a:r>
            <a:r>
              <a:rPr lang="fr" sz="11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different </a:t>
            </a:r>
            <a:r>
              <a:rPr lang="fr" sz="11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audio contents on analog and digital outputs</a:t>
            </a:r>
            <a:endParaRPr sz="11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1" marL="450000" rtl="0" algn="l">
              <a:spcBef>
                <a:spcPts val="500"/>
              </a:spcBef>
              <a:spcAft>
                <a:spcPts val="0"/>
              </a:spcAft>
              <a:buClr>
                <a:srgbClr val="1E4463"/>
              </a:buClr>
              <a:buSzPts val="1000"/>
              <a:buChar char="○"/>
            </a:pPr>
            <a:r>
              <a:rPr lang="fr" sz="11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duplication of the output signal on analog and digital outputs</a:t>
            </a:r>
            <a:endParaRPr sz="11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1" marL="450000" rtl="0" algn="l">
              <a:spcBef>
                <a:spcPts val="500"/>
              </a:spcBef>
              <a:spcAft>
                <a:spcPts val="0"/>
              </a:spcAft>
              <a:buClr>
                <a:srgbClr val="1E4463"/>
              </a:buClr>
              <a:buSzPts val="1000"/>
              <a:buChar char="○"/>
            </a:pPr>
            <a:r>
              <a:rPr lang="fr" sz="11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simultaneous recording of analog and digital input signals</a:t>
            </a:r>
            <a:endParaRPr sz="11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1" marL="450000" rtl="0" algn="l">
              <a:spcBef>
                <a:spcPts val="500"/>
              </a:spcBef>
              <a:spcAft>
                <a:spcPts val="0"/>
              </a:spcAft>
              <a:buClr>
                <a:srgbClr val="1E4463"/>
              </a:buClr>
              <a:buSzPts val="1000"/>
              <a:buChar char="○"/>
            </a:pPr>
            <a:r>
              <a:rPr lang="fr" sz="11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Mixing before recording</a:t>
            </a:r>
            <a:endParaRPr sz="11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1" marL="450000" rtl="0" algn="l">
              <a:spcBef>
                <a:spcPts val="500"/>
              </a:spcBef>
              <a:spcAft>
                <a:spcPts val="0"/>
              </a:spcAft>
              <a:buClr>
                <a:srgbClr val="1E4463"/>
              </a:buClr>
              <a:buSzPts val="1000"/>
              <a:buChar char="○"/>
            </a:pPr>
            <a:r>
              <a:rPr lang="fr" sz="11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Monitoring of any input to any output</a:t>
            </a:r>
            <a:endParaRPr sz="11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1" marL="450000" rtl="0" algn="l">
              <a:spcBef>
                <a:spcPts val="500"/>
              </a:spcBef>
              <a:spcAft>
                <a:spcPts val="500"/>
              </a:spcAft>
              <a:buClr>
                <a:srgbClr val="1E4463"/>
              </a:buClr>
              <a:buSzPts val="1000"/>
              <a:buChar char="○"/>
            </a:pPr>
            <a:r>
              <a:rPr lang="fr" sz="11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Voice over</a:t>
            </a:r>
            <a:endParaRPr sz="11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76" name="Google Shape;376;p41" title="Matrix.png"/>
          <p:cNvPicPr preferRelativeResize="0"/>
          <p:nvPr/>
        </p:nvPicPr>
        <p:blipFill rotWithShape="1">
          <a:blip r:embed="rId3">
            <a:alphaModFix/>
          </a:blip>
          <a:srcRect b="0" l="0" r="13971" t="0"/>
          <a:stretch/>
        </p:blipFill>
        <p:spPr>
          <a:xfrm>
            <a:off x="426050" y="1007050"/>
            <a:ext cx="3399349" cy="3248924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41"/>
          <p:cNvSpPr txBox="1"/>
          <p:nvPr>
            <p:ph type="title"/>
          </p:nvPr>
        </p:nvSpPr>
        <p:spPr>
          <a:xfrm>
            <a:off x="348600" y="315800"/>
            <a:ext cx="8446800" cy="66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rgbClr val="1E4463"/>
                </a:solidFill>
              </a:rPr>
              <a:t>I</a:t>
            </a:r>
            <a:r>
              <a:rPr lang="fr"/>
              <a:t>nput signals routing/mixing</a:t>
            </a:r>
            <a:r>
              <a:rPr lang="fr">
                <a:solidFill>
                  <a:srgbClr val="FF993F"/>
                </a:solidFill>
              </a:rPr>
              <a:t>.</a:t>
            </a:r>
            <a:endParaRPr>
              <a:solidFill>
                <a:srgbClr val="1E4463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Google Shape;382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42"/>
          <p:cNvSpPr txBox="1"/>
          <p:nvPr/>
        </p:nvSpPr>
        <p:spPr>
          <a:xfrm>
            <a:off x="732750" y="1401750"/>
            <a:ext cx="74712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fr" sz="33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Thank you!</a:t>
            </a:r>
            <a:endParaRPr b="1" i="1" sz="18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84" name="Google Shape;384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40250" y="3180100"/>
            <a:ext cx="4876800" cy="487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32250" y="4222825"/>
            <a:ext cx="2438400" cy="68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3"/>
          <p:cNvSpPr txBox="1"/>
          <p:nvPr>
            <p:ph type="title"/>
          </p:nvPr>
        </p:nvSpPr>
        <p:spPr>
          <a:xfrm>
            <a:off x="433475" y="315800"/>
            <a:ext cx="8710500" cy="107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Made for mission-critical applications</a:t>
            </a:r>
            <a:r>
              <a:rPr b="1" lang="fr">
                <a:solidFill>
                  <a:srgbClr val="F9B76F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b="1">
              <a:solidFill>
                <a:srgbClr val="F9B76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73" name="Google Shape;173;p23"/>
          <p:cNvGrpSpPr/>
          <p:nvPr/>
        </p:nvGrpSpPr>
        <p:grpSpPr>
          <a:xfrm>
            <a:off x="5548406" y="1580900"/>
            <a:ext cx="1342500" cy="1342500"/>
            <a:chOff x="5697000" y="1580900"/>
            <a:chExt cx="1342500" cy="1342500"/>
          </a:xfrm>
        </p:grpSpPr>
        <p:sp>
          <p:nvSpPr>
            <p:cNvPr id="174" name="Google Shape;174;p23"/>
            <p:cNvSpPr/>
            <p:nvPr/>
          </p:nvSpPr>
          <p:spPr>
            <a:xfrm>
              <a:off x="5697000" y="1580900"/>
              <a:ext cx="1342500" cy="1342500"/>
            </a:xfrm>
            <a:prstGeom prst="roundRect">
              <a:avLst>
                <a:gd fmla="val 9730" name="adj"/>
              </a:avLst>
            </a:prstGeom>
            <a:gradFill>
              <a:gsLst>
                <a:gs pos="0">
                  <a:srgbClr val="FCB76D"/>
                </a:gs>
                <a:gs pos="100000">
                  <a:srgbClr val="FF993F"/>
                </a:gs>
              </a:gsLst>
              <a:lin ang="10800025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5" name="Google Shape;175;p23"/>
            <p:cNvSpPr txBox="1"/>
            <p:nvPr/>
          </p:nvSpPr>
          <p:spPr>
            <a:xfrm>
              <a:off x="5697000" y="2375225"/>
              <a:ext cx="1342500" cy="45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3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Pristine sound quality</a:t>
              </a:r>
              <a:endParaRPr sz="13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176" name="Google Shape;176;p23" title="noun-acoustic-4823546.png"/>
            <p:cNvPicPr preferRelativeResize="0"/>
            <p:nvPr/>
          </p:nvPicPr>
          <p:blipFill rotWithShape="1">
            <a:blip r:embed="rId3">
              <a:alphaModFix/>
            </a:blip>
            <a:srcRect b="19957" l="13706" r="14424" t="6562"/>
            <a:stretch/>
          </p:blipFill>
          <p:spPr>
            <a:xfrm>
              <a:off x="6060450" y="1756686"/>
              <a:ext cx="615599" cy="62943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7" name="Google Shape;177;p23"/>
          <p:cNvGrpSpPr/>
          <p:nvPr/>
        </p:nvGrpSpPr>
        <p:grpSpPr>
          <a:xfrm>
            <a:off x="2178119" y="1580900"/>
            <a:ext cx="1342500" cy="1342500"/>
            <a:chOff x="2217200" y="1580900"/>
            <a:chExt cx="1342500" cy="1342500"/>
          </a:xfrm>
        </p:grpSpPr>
        <p:sp>
          <p:nvSpPr>
            <p:cNvPr id="178" name="Google Shape;178;p23"/>
            <p:cNvSpPr/>
            <p:nvPr/>
          </p:nvSpPr>
          <p:spPr>
            <a:xfrm>
              <a:off x="2217200" y="1580900"/>
              <a:ext cx="1342500" cy="1342500"/>
            </a:xfrm>
            <a:prstGeom prst="roundRect">
              <a:avLst>
                <a:gd fmla="val 9730" name="adj"/>
              </a:avLst>
            </a:prstGeom>
            <a:gradFill>
              <a:gsLst>
                <a:gs pos="0">
                  <a:srgbClr val="FCB76D"/>
                </a:gs>
                <a:gs pos="100000">
                  <a:srgbClr val="FF993F"/>
                </a:gs>
              </a:gsLst>
              <a:lin ang="10800025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9" name="Google Shape;179;p23"/>
            <p:cNvSpPr txBox="1"/>
            <p:nvPr/>
          </p:nvSpPr>
          <p:spPr>
            <a:xfrm>
              <a:off x="2217200" y="2375225"/>
              <a:ext cx="1342500" cy="45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3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Hiccup free reliability</a:t>
              </a:r>
              <a:endParaRPr sz="13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180" name="Google Shape;180;p23" title="noun-reliability-8187892.png"/>
            <p:cNvPicPr preferRelativeResize="0"/>
            <p:nvPr/>
          </p:nvPicPr>
          <p:blipFill rotWithShape="1">
            <a:blip r:embed="rId4">
              <a:alphaModFix/>
            </a:blip>
            <a:srcRect b="17260" l="0" r="0" t="0"/>
            <a:stretch/>
          </p:blipFill>
          <p:spPr>
            <a:xfrm>
              <a:off x="2580650" y="1772325"/>
              <a:ext cx="615599" cy="5093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1" name="Google Shape;181;p23"/>
          <p:cNvGrpSpPr/>
          <p:nvPr/>
        </p:nvGrpSpPr>
        <p:grpSpPr>
          <a:xfrm>
            <a:off x="3863263" y="1580900"/>
            <a:ext cx="1342500" cy="1342500"/>
            <a:chOff x="3957100" y="1580900"/>
            <a:chExt cx="1342500" cy="1342500"/>
          </a:xfrm>
        </p:grpSpPr>
        <p:sp>
          <p:nvSpPr>
            <p:cNvPr id="182" name="Google Shape;182;p23"/>
            <p:cNvSpPr/>
            <p:nvPr/>
          </p:nvSpPr>
          <p:spPr>
            <a:xfrm>
              <a:off x="3957100" y="1580900"/>
              <a:ext cx="1342500" cy="1342500"/>
            </a:xfrm>
            <a:prstGeom prst="roundRect">
              <a:avLst>
                <a:gd fmla="val 9730" name="adj"/>
              </a:avLst>
            </a:prstGeom>
            <a:gradFill>
              <a:gsLst>
                <a:gs pos="0">
                  <a:srgbClr val="1E4463"/>
                </a:gs>
                <a:gs pos="100000">
                  <a:srgbClr val="2E6998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3" name="Google Shape;183;p23"/>
            <p:cNvSpPr txBox="1"/>
            <p:nvPr/>
          </p:nvSpPr>
          <p:spPr>
            <a:xfrm>
              <a:off x="3957100" y="2375225"/>
              <a:ext cx="1342500" cy="45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3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Seamless integration</a:t>
              </a:r>
              <a:endParaRPr sz="13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184" name="Google Shape;184;p23" title="noun-puzzle-5831845.png"/>
            <p:cNvPicPr preferRelativeResize="0"/>
            <p:nvPr/>
          </p:nvPicPr>
          <p:blipFill rotWithShape="1">
            <a:blip r:embed="rId5">
              <a:alphaModFix/>
            </a:blip>
            <a:srcRect b="13644" l="0" r="0" t="0"/>
            <a:stretch/>
          </p:blipFill>
          <p:spPr>
            <a:xfrm>
              <a:off x="4396650" y="1826912"/>
              <a:ext cx="463400" cy="4001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5" name="Google Shape;185;p23"/>
          <p:cNvGrpSpPr/>
          <p:nvPr/>
        </p:nvGrpSpPr>
        <p:grpSpPr>
          <a:xfrm>
            <a:off x="492966" y="1580900"/>
            <a:ext cx="1342509" cy="1342500"/>
            <a:chOff x="492966" y="1580900"/>
            <a:chExt cx="1342509" cy="1342500"/>
          </a:xfrm>
        </p:grpSpPr>
        <p:sp>
          <p:nvSpPr>
            <p:cNvPr id="186" name="Google Shape;186;p23"/>
            <p:cNvSpPr/>
            <p:nvPr/>
          </p:nvSpPr>
          <p:spPr>
            <a:xfrm>
              <a:off x="492966" y="1580900"/>
              <a:ext cx="1342500" cy="1342500"/>
            </a:xfrm>
            <a:prstGeom prst="roundRect">
              <a:avLst>
                <a:gd fmla="val 9730" name="adj"/>
              </a:avLst>
            </a:prstGeom>
            <a:gradFill>
              <a:gsLst>
                <a:gs pos="0">
                  <a:srgbClr val="1E4463"/>
                </a:gs>
                <a:gs pos="100000">
                  <a:srgbClr val="2E6998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187" name="Google Shape;187;p23" title="noun-rock-5301960.png"/>
            <p:cNvPicPr preferRelativeResize="0"/>
            <p:nvPr/>
          </p:nvPicPr>
          <p:blipFill rotWithShape="1">
            <a:blip r:embed="rId6">
              <a:alphaModFix/>
            </a:blip>
            <a:srcRect b="18187" l="0" r="0" t="0"/>
            <a:stretch/>
          </p:blipFill>
          <p:spPr>
            <a:xfrm>
              <a:off x="883322" y="1756675"/>
              <a:ext cx="561787" cy="4596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8" name="Google Shape;188;p23"/>
            <p:cNvSpPr txBox="1"/>
            <p:nvPr/>
          </p:nvSpPr>
          <p:spPr>
            <a:xfrm>
              <a:off x="492975" y="2375225"/>
              <a:ext cx="1342500" cy="45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3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Rock-solid &amp; Life-long</a:t>
              </a:r>
              <a:endParaRPr sz="13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189" name="Google Shape;189;p23"/>
          <p:cNvGrpSpPr/>
          <p:nvPr/>
        </p:nvGrpSpPr>
        <p:grpSpPr>
          <a:xfrm>
            <a:off x="7233550" y="1580900"/>
            <a:ext cx="1342507" cy="1342500"/>
            <a:chOff x="7233550" y="1580900"/>
            <a:chExt cx="1342507" cy="1342500"/>
          </a:xfrm>
        </p:grpSpPr>
        <p:grpSp>
          <p:nvGrpSpPr>
            <p:cNvPr id="190" name="Google Shape;190;p23"/>
            <p:cNvGrpSpPr/>
            <p:nvPr/>
          </p:nvGrpSpPr>
          <p:grpSpPr>
            <a:xfrm>
              <a:off x="7233550" y="1580900"/>
              <a:ext cx="1342507" cy="1342500"/>
              <a:chOff x="7233550" y="1580900"/>
              <a:chExt cx="1342507" cy="1342500"/>
            </a:xfrm>
          </p:grpSpPr>
          <p:sp>
            <p:nvSpPr>
              <p:cNvPr id="191" name="Google Shape;191;p23"/>
              <p:cNvSpPr/>
              <p:nvPr/>
            </p:nvSpPr>
            <p:spPr>
              <a:xfrm>
                <a:off x="7233557" y="1580900"/>
                <a:ext cx="1342500" cy="1342500"/>
              </a:xfrm>
              <a:prstGeom prst="roundRect">
                <a:avLst>
                  <a:gd fmla="val 9730" name="adj"/>
                </a:avLst>
              </a:prstGeom>
              <a:gradFill>
                <a:gsLst>
                  <a:gs pos="0">
                    <a:srgbClr val="1E4463"/>
                  </a:gs>
                  <a:gs pos="100000">
                    <a:srgbClr val="2E6998"/>
                  </a:gs>
                </a:gsLst>
                <a:lin ang="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2" name="Google Shape;192;p23"/>
              <p:cNvSpPr txBox="1"/>
              <p:nvPr/>
            </p:nvSpPr>
            <p:spPr>
              <a:xfrm>
                <a:off x="7233550" y="2375225"/>
                <a:ext cx="1342500" cy="45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" sz="1300">
                    <a:solidFill>
                      <a:schemeClr val="lt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Compactness</a:t>
                </a:r>
                <a:endParaRPr sz="13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pic>
          <p:nvPicPr>
            <p:cNvPr id="193" name="Google Shape;193;p23" title="noun-compact-3303446.png"/>
            <p:cNvPicPr preferRelativeResize="0"/>
            <p:nvPr/>
          </p:nvPicPr>
          <p:blipFill rotWithShape="1">
            <a:blip r:embed="rId7">
              <a:alphaModFix/>
            </a:blip>
            <a:srcRect b="15333" l="0" r="0" t="0"/>
            <a:stretch/>
          </p:blipFill>
          <p:spPr>
            <a:xfrm>
              <a:off x="7488650" y="1708325"/>
              <a:ext cx="832300" cy="70470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4"/>
          <p:cNvSpPr txBox="1"/>
          <p:nvPr>
            <p:ph type="title"/>
          </p:nvPr>
        </p:nvSpPr>
        <p:spPr>
          <a:xfrm>
            <a:off x="348600" y="163400"/>
            <a:ext cx="2790000" cy="5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fr" sz="3020"/>
              <a:t>The range</a:t>
            </a:r>
            <a:r>
              <a:rPr lang="fr" sz="3020">
                <a:solidFill>
                  <a:srgbClr val="F9B76F"/>
                </a:solidFill>
              </a:rPr>
              <a:t>.</a:t>
            </a:r>
            <a:endParaRPr sz="3020">
              <a:solidFill>
                <a:srgbClr val="F9B76F"/>
              </a:solidFill>
            </a:endParaRPr>
          </a:p>
        </p:txBody>
      </p:sp>
      <p:graphicFrame>
        <p:nvGraphicFramePr>
          <p:cNvPr id="199" name="Google Shape;199;p24"/>
          <p:cNvGraphicFramePr/>
          <p:nvPr/>
        </p:nvGraphicFramePr>
        <p:xfrm>
          <a:off x="348588" y="305616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{F097B952-8D9E-4652-A781-F2795C1618A5}</a:tableStyleId>
              </a:tblPr>
              <a:tblGrid>
                <a:gridCol w="1228450"/>
                <a:gridCol w="1228450"/>
                <a:gridCol w="1625525"/>
                <a:gridCol w="1625525"/>
                <a:gridCol w="1253825"/>
              </a:tblGrid>
              <a:tr h="137525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1200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Reference</a:t>
                      </a:r>
                      <a:endParaRPr b="1" sz="1200"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54000" marB="54000" marR="54000" marL="54000" anchor="ctr">
                    <a:lnL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993F"/>
                    </a:solidFill>
                  </a:tcPr>
                </a:tc>
                <a:tc hMerge="1"/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1200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Analog </a:t>
                      </a:r>
                      <a:r>
                        <a:rPr b="1" lang="fr" sz="1200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Mono I/Os</a:t>
                      </a:r>
                      <a:endParaRPr b="1" sz="1200"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54000" marB="54000" marR="54000" marL="54000">
                    <a:lnL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993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1200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AES3 Mono I/Os</a:t>
                      </a:r>
                      <a:endParaRPr b="1" sz="1200"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54000" marB="54000" marR="54000" marL="54000">
                    <a:lnL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993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1200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GPI / GPO</a:t>
                      </a:r>
                      <a:endParaRPr b="1" sz="1200"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54000" marB="54000" marR="54000" marL="54000">
                    <a:lnL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993F"/>
                    </a:solidFill>
                  </a:tcPr>
                </a:tc>
              </a:tr>
              <a:tr h="137525">
                <a:tc>
                  <a:txBody>
                    <a:bodyPr/>
                    <a:lstStyle/>
                    <a:p>
                      <a:pPr indent="0" lvl="0" marL="0" marR="75085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ALP222e</a:t>
                      </a:r>
                      <a:endParaRPr b="1"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54000" marB="54000" marR="54000" marL="54000">
                    <a:lnL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ALP222e-Mic</a:t>
                      </a:r>
                      <a:endParaRPr b="1"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54000" marB="54000" marR="54000" marL="54000">
                    <a:lnL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2/2 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54000" marB="54000" marR="54000" marL="54000" anchor="ctr">
                    <a:lnL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2/2 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54000" marB="54000" marR="54000" marL="54000" anchor="ctr">
                    <a:lnL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 / 2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54000" marB="54000" marR="54000" marL="54000" anchor="ctr">
                    <a:lnL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37525">
                <a:tc>
                  <a:txBody>
                    <a:bodyPr/>
                    <a:lstStyle/>
                    <a:p>
                      <a:pPr indent="0" lvl="0" marL="0" marR="75085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ALP280e</a:t>
                      </a:r>
                      <a:endParaRPr b="1"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54000" marB="54000" marR="54000" marL="54000">
                    <a:lnL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ALP280e-Mic</a:t>
                      </a:r>
                      <a:endParaRPr b="1"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54000" marB="54000" marR="54000" marL="54000">
                    <a:lnL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8/2 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54000" marB="54000" marR="54000" marL="54000" anchor="ctr">
                    <a:lnL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54000" marB="54000" marR="54000" marL="54000" anchor="ctr">
                    <a:lnL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8 / 8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54000" marB="54000" marR="54000" marL="54000" anchor="ctr">
                    <a:lnL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37525">
                <a:tc>
                  <a:txBody>
                    <a:bodyPr/>
                    <a:lstStyle/>
                    <a:p>
                      <a:pPr indent="0" lvl="0" marL="0" marR="75085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ALP442e</a:t>
                      </a:r>
                      <a:endParaRPr b="1"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54000" marB="54000" marR="54000" marL="54000">
                    <a:lnL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ALP442e-Mic</a:t>
                      </a:r>
                      <a:endParaRPr b="1"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54000" marB="54000" marR="54000" marL="54000">
                    <a:lnL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4/4 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54000" marB="54000" marR="54000" marL="54000" anchor="ctr">
                    <a:lnL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4/4 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54000" marB="54000" marR="54000" marL="54000" anchor="ctr">
                    <a:lnL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8 / 8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54000" marB="54000" marR="54000" marL="54000" anchor="ctr">
                    <a:lnL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37525">
                <a:tc gridSpan="2">
                  <a:txBody>
                    <a:bodyPr/>
                    <a:lstStyle/>
                    <a:p>
                      <a:pPr indent="0" lvl="0" marL="0" marR="75085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ALP881e   </a:t>
                      </a:r>
                      <a:endParaRPr b="1"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54000" marB="54000" marR="54000" marL="54000">
                    <a:lnL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 hMerge="1"/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54000" marB="54000" marR="54000" marL="54000" anchor="ctr">
                    <a:lnL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8/8 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54000" marB="54000" marR="54000" marL="54000" anchor="ctr">
                    <a:lnL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8 / 8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54000" marB="54000" marR="54000" marL="54000" anchor="ctr">
                    <a:lnL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37525">
                <a:tc>
                  <a:txBody>
                    <a:bodyPr/>
                    <a:lstStyle/>
                    <a:p>
                      <a:pPr indent="0" lvl="0" marL="0" marR="75085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ALP882e</a:t>
                      </a:r>
                      <a:endParaRPr b="1"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54000" marB="54000" marR="54000" marL="54000">
                    <a:lnL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ALP882e-Mic</a:t>
                      </a:r>
                      <a:endParaRPr b="1"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54000" marB="54000" marR="54000" marL="54000">
                    <a:lnL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8/8 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54000" marB="54000" marR="54000" marL="54000" anchor="ctr">
                    <a:lnL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8/8 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54000" marB="54000" marR="54000" marL="54000" anchor="ctr">
                    <a:lnL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8 / 8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54000" marB="54000" marR="54000" marL="54000" anchor="ctr">
                    <a:lnL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0" name="Google Shape;200;p24"/>
          <p:cNvGraphicFramePr/>
          <p:nvPr/>
        </p:nvGraphicFramePr>
        <p:xfrm>
          <a:off x="348588" y="129019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{F097B952-8D9E-4652-A781-F2795C1618A5}</a:tableStyleId>
              </a:tblPr>
              <a:tblGrid>
                <a:gridCol w="1925900"/>
                <a:gridCol w="2120800"/>
                <a:gridCol w="1457550"/>
                <a:gridCol w="1457550"/>
              </a:tblGrid>
              <a:tr h="199875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1200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References</a:t>
                      </a:r>
                      <a:endParaRPr b="1" sz="1200"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54000" marB="54000" marR="54000" marL="54000" anchor="ctr">
                    <a:lnL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993F"/>
                    </a:solidFill>
                  </a:tcPr>
                </a:tc>
                <a:tc hMerge="1"/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1200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Protocol</a:t>
                      </a:r>
                      <a:endParaRPr b="1" sz="1200"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54000" marB="54000" marR="54000" marL="54000">
                    <a:lnL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993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1200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AoIP I/Os</a:t>
                      </a:r>
                      <a:endParaRPr b="1" sz="1200"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54000" marB="54000" marR="54000" marL="54000">
                    <a:lnL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993F"/>
                    </a:solidFill>
                  </a:tcPr>
                </a:tc>
              </a:tr>
              <a:tr h="1998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  ALP-DANTE</a:t>
                      </a:r>
                      <a:endParaRPr b="1"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54000" marB="54000" marR="54000" marL="54000">
                    <a:lnL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ALP-DANTE-LE</a:t>
                      </a:r>
                      <a:endParaRPr b="1" sz="1300"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54000" marB="54000" marR="54000" marL="54000">
                    <a:lnL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DANTE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54000" marB="54000" marR="54000" marL="54000" anchor="ctr">
                    <a:lnL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64/64 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54000" marB="54000" marR="54000" marL="54000" anchor="ctr">
                    <a:lnL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99875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  ALP-AES67-64</a:t>
                      </a:r>
                      <a:endParaRPr b="1"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54000" marB="54000" marR="54000" marL="54000">
                    <a:lnL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 hMerge="1"/>
                <a:tc row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AES67 - RAVENNA - ST2110-30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54000" marB="54000" marR="54000" marL="54000" anchor="ctr">
                    <a:lnL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64/64 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54000" marB="54000" marR="54000" marL="54000" anchor="ctr">
                    <a:lnL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99875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  ALP-AES67-128</a:t>
                      </a:r>
                      <a:endParaRPr b="1"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54000" marB="54000" marR="54000" marL="54000">
                    <a:lnL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 hMerge="1"/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128/128 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54000" marB="54000" marR="54000" marL="54000" anchor="ctr">
                    <a:lnL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E446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01" name="Google Shape;201;p24"/>
          <p:cNvSpPr txBox="1"/>
          <p:nvPr/>
        </p:nvSpPr>
        <p:spPr>
          <a:xfrm>
            <a:off x="348588" y="887300"/>
            <a:ext cx="8268300" cy="40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fr">
                <a:solidFill>
                  <a:srgbClr val="FF993F"/>
                </a:solidFill>
                <a:latin typeface="Open Sans"/>
                <a:ea typeface="Open Sans"/>
                <a:cs typeface="Open Sans"/>
                <a:sym typeface="Open Sans"/>
              </a:rPr>
              <a:t>Network Audio Cards - AoIP </a:t>
            </a:r>
            <a:endParaRPr b="1" sz="1800">
              <a:solidFill>
                <a:srgbClr val="FF993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2" name="Google Shape;202;p24"/>
          <p:cNvSpPr txBox="1"/>
          <p:nvPr/>
        </p:nvSpPr>
        <p:spPr>
          <a:xfrm>
            <a:off x="348588" y="2653275"/>
            <a:ext cx="8268300" cy="40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fr">
                <a:solidFill>
                  <a:srgbClr val="FF993F"/>
                </a:solidFill>
                <a:latin typeface="Open Sans"/>
                <a:ea typeface="Open Sans"/>
                <a:cs typeface="Open Sans"/>
                <a:sym typeface="Open Sans"/>
              </a:rPr>
              <a:t>Analog &amp;/or Digital Audio Cards</a:t>
            </a:r>
            <a:endParaRPr b="1" sz="1800">
              <a:solidFill>
                <a:srgbClr val="FF993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5"/>
          <p:cNvSpPr txBox="1"/>
          <p:nvPr>
            <p:ph type="title"/>
          </p:nvPr>
        </p:nvSpPr>
        <p:spPr>
          <a:xfrm>
            <a:off x="348600" y="315800"/>
            <a:ext cx="3739500" cy="107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Seamless integration is key</a:t>
            </a:r>
            <a:r>
              <a:rPr lang="fr">
                <a:solidFill>
                  <a:srgbClr val="F9B76F"/>
                </a:solidFill>
              </a:rPr>
              <a:t>.</a:t>
            </a:r>
            <a:endParaRPr/>
          </a:p>
        </p:txBody>
      </p:sp>
      <p:sp>
        <p:nvSpPr>
          <p:cNvPr id="208" name="Google Shape;208;p25"/>
          <p:cNvSpPr txBox="1"/>
          <p:nvPr/>
        </p:nvSpPr>
        <p:spPr>
          <a:xfrm>
            <a:off x="348600" y="1657300"/>
            <a:ext cx="4320300" cy="241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FF993F"/>
              </a:buClr>
              <a:buSzPts val="1700"/>
              <a:buFont typeface="Open Sans"/>
              <a:buChar char="●"/>
            </a:pPr>
            <a:r>
              <a:rPr lang="fr" sz="170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Low profile PCI Express™ x1</a:t>
            </a:r>
            <a:endParaRPr sz="1700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30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(x2, x4, x8, x16 compatible)</a:t>
            </a:r>
            <a:endParaRPr sz="1300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FF993F"/>
              </a:buClr>
              <a:buSzPts val="1700"/>
              <a:buFont typeface="Open Sans"/>
              <a:buChar char="●"/>
            </a:pPr>
            <a:r>
              <a:rPr lang="fr" sz="170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Fanless design</a:t>
            </a:r>
            <a:endParaRPr sz="1700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FF993F"/>
              </a:buClr>
              <a:buSzPts val="1700"/>
              <a:buFont typeface="Open Sans"/>
              <a:buChar char="●"/>
            </a:pPr>
            <a:r>
              <a:rPr lang="fr" sz="170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Compatible Windows or Linux</a:t>
            </a:r>
            <a:r>
              <a:rPr lang="fr" sz="170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700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36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3F"/>
              </a:buClr>
              <a:buSzPts val="1700"/>
              <a:buFont typeface="Open Sans"/>
              <a:buChar char="●"/>
            </a:pPr>
            <a:r>
              <a:rPr lang="fr" sz="170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APIs for integration into third party software applications</a:t>
            </a:r>
            <a:endParaRPr sz="1700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9" name="Google Shape;209;p25"/>
          <p:cNvSpPr/>
          <p:nvPr/>
        </p:nvSpPr>
        <p:spPr>
          <a:xfrm>
            <a:off x="5365750" y="417300"/>
            <a:ext cx="3523500" cy="4326600"/>
          </a:xfrm>
          <a:prstGeom prst="roundRect">
            <a:avLst>
              <a:gd fmla="val 4475" name="adj"/>
            </a:avLst>
          </a:prstGeom>
          <a:gradFill>
            <a:gsLst>
              <a:gs pos="0">
                <a:srgbClr val="1E4463"/>
              </a:gs>
              <a:gs pos="100000">
                <a:srgbClr val="2E6998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10" name="Google Shape;210;p25" title="ALP-AES67 front 2 connecteurs juxtaposes SD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9503" y="2766125"/>
            <a:ext cx="2334523" cy="178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5" title="ALP-AES67-64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41986" y="638900"/>
            <a:ext cx="2249559" cy="1716827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5"/>
          <p:cNvSpPr txBox="1"/>
          <p:nvPr/>
        </p:nvSpPr>
        <p:spPr>
          <a:xfrm>
            <a:off x="7557265" y="1657300"/>
            <a:ext cx="1282800" cy="2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Low profile</a:t>
            </a:r>
            <a:endParaRPr sz="110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213" name="Google Shape;213;p25"/>
          <p:cNvSpPr txBox="1"/>
          <p:nvPr/>
        </p:nvSpPr>
        <p:spPr>
          <a:xfrm>
            <a:off x="7557265" y="4001225"/>
            <a:ext cx="1282800" cy="2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Full-height </a:t>
            </a:r>
            <a:r>
              <a:rPr lang="fr" sz="11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profile</a:t>
            </a:r>
            <a:endParaRPr sz="110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6"/>
          <p:cNvSpPr txBox="1"/>
          <p:nvPr>
            <p:ph type="title"/>
          </p:nvPr>
        </p:nvSpPr>
        <p:spPr>
          <a:xfrm>
            <a:off x="442700" y="399350"/>
            <a:ext cx="6847800" cy="1078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Supported</a:t>
            </a:r>
            <a:r>
              <a:rPr lang="fr"/>
              <a:t> OS</a:t>
            </a:r>
            <a:r>
              <a:rPr lang="fr">
                <a:solidFill>
                  <a:srgbClr val="F9B76F"/>
                </a:solidFill>
              </a:rPr>
              <a:t>.</a:t>
            </a:r>
            <a:endParaRPr/>
          </a:p>
        </p:txBody>
      </p:sp>
      <p:pic>
        <p:nvPicPr>
          <p:cNvPr id="219" name="Google Shape;219;p26"/>
          <p:cNvPicPr preferRelativeResize="0"/>
          <p:nvPr/>
        </p:nvPicPr>
        <p:blipFill rotWithShape="1">
          <a:blip r:embed="rId3">
            <a:alphaModFix/>
          </a:blip>
          <a:srcRect b="30825" l="0" r="11300" t="31129"/>
          <a:stretch/>
        </p:blipFill>
        <p:spPr>
          <a:xfrm>
            <a:off x="1263175" y="1651525"/>
            <a:ext cx="2020925" cy="48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18474" y="1668199"/>
            <a:ext cx="1266744" cy="450324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6"/>
          <p:cNvSpPr txBox="1"/>
          <p:nvPr>
            <p:ph idx="4294967295" type="subTitle"/>
          </p:nvPr>
        </p:nvSpPr>
        <p:spPr>
          <a:xfrm>
            <a:off x="588800" y="2270400"/>
            <a:ext cx="3561000" cy="2010000"/>
          </a:xfrm>
          <a:prstGeom prst="rect">
            <a:avLst/>
          </a:prstGeom>
          <a:noFill/>
        </p:spPr>
        <p:txBody>
          <a:bodyPr anchorCtr="0" anchor="t" bIns="91425" lIns="0" spcFirstLastPara="1" rIns="91425" wrap="square" tIns="91425">
            <a:normAutofit/>
          </a:bodyPr>
          <a:lstStyle/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463"/>
              </a:buClr>
              <a:buSzPts val="1400"/>
              <a:buChar char="●"/>
            </a:pPr>
            <a:r>
              <a:rPr lang="fr" sz="1400">
                <a:solidFill>
                  <a:srgbClr val="1E4463"/>
                </a:solidFill>
              </a:rPr>
              <a:t>Intuitive app for the management of cards parameters:  </a:t>
            </a:r>
            <a:r>
              <a:rPr b="1" lang="fr" sz="1400">
                <a:solidFill>
                  <a:srgbClr val="1E4463"/>
                </a:solidFill>
              </a:rPr>
              <a:t>ALP-X Manager</a:t>
            </a:r>
            <a:endParaRPr b="1" sz="1400">
              <a:solidFill>
                <a:srgbClr val="1E4463"/>
              </a:solidFill>
            </a:endParaRPr>
          </a:p>
          <a:p>
            <a:pPr indent="-3175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E4463"/>
              </a:buClr>
              <a:buSzPts val="1400"/>
              <a:buChar char="●"/>
            </a:pPr>
            <a:r>
              <a:rPr lang="fr" sz="1400">
                <a:solidFill>
                  <a:srgbClr val="1E4463"/>
                </a:solidFill>
              </a:rPr>
              <a:t>From Windows 10 &amp; Windows Server 2019</a:t>
            </a:r>
            <a:endParaRPr sz="1400">
              <a:solidFill>
                <a:srgbClr val="1E4463"/>
              </a:solidFill>
            </a:endParaRPr>
          </a:p>
          <a:p>
            <a:pPr indent="-31750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E4463"/>
              </a:buClr>
              <a:buSzPts val="1400"/>
              <a:buChar char="●"/>
            </a:pPr>
            <a:r>
              <a:rPr lang="fr" sz="1400">
                <a:solidFill>
                  <a:srgbClr val="1E4463"/>
                </a:solidFill>
              </a:rPr>
              <a:t>APIs: Wasapi/Directsound, ASIO</a:t>
            </a:r>
            <a:endParaRPr sz="1400">
              <a:solidFill>
                <a:srgbClr val="1E4463"/>
              </a:solidFill>
            </a:endParaRPr>
          </a:p>
          <a:p>
            <a:pPr indent="-317500" lvl="0" marL="457200" rtl="0" algn="l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1E4463"/>
              </a:buClr>
              <a:buSzPts val="1400"/>
              <a:buChar char="●"/>
            </a:pPr>
            <a:r>
              <a:rPr b="1" lang="fr" sz="1400"/>
              <a:t>ASIO </a:t>
            </a:r>
            <a:r>
              <a:rPr b="1" lang="fr" sz="1400">
                <a:solidFill>
                  <a:srgbClr val="1E4463"/>
                </a:solidFill>
              </a:rPr>
              <a:t>Control panel</a:t>
            </a:r>
            <a:endParaRPr sz="1400">
              <a:solidFill>
                <a:srgbClr val="1E4463"/>
              </a:solidFill>
            </a:endParaRPr>
          </a:p>
        </p:txBody>
      </p:sp>
      <p:sp>
        <p:nvSpPr>
          <p:cNvPr id="222" name="Google Shape;222;p26"/>
          <p:cNvSpPr txBox="1"/>
          <p:nvPr>
            <p:ph idx="4294967295" type="subTitle"/>
          </p:nvPr>
        </p:nvSpPr>
        <p:spPr>
          <a:xfrm>
            <a:off x="4971350" y="2270400"/>
            <a:ext cx="3561000" cy="2010000"/>
          </a:xfrm>
          <a:prstGeom prst="rect">
            <a:avLst/>
          </a:prstGeom>
          <a:noFill/>
        </p:spPr>
        <p:txBody>
          <a:bodyPr anchorCtr="0" anchor="t" bIns="91425" lIns="0" spcFirstLastPara="1" rIns="91425" wrap="square" tIns="91425">
            <a:norm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4463"/>
              </a:buClr>
              <a:buSzPts val="1400"/>
              <a:buChar char="●"/>
            </a:pPr>
            <a:r>
              <a:rPr lang="fr" sz="1400">
                <a:solidFill>
                  <a:srgbClr val="1E4463"/>
                </a:solidFill>
              </a:rPr>
              <a:t>Ubuntu 20 &amp; 22 &amp; 23, Debian 10 &amp; 11, CentOS 9</a:t>
            </a:r>
            <a:endParaRPr sz="1400">
              <a:solidFill>
                <a:srgbClr val="1E4463"/>
              </a:solidFill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4463"/>
              </a:buClr>
              <a:buSzPts val="1400"/>
              <a:buChar char="●"/>
            </a:pPr>
            <a:r>
              <a:rPr lang="fr" sz="1400">
                <a:solidFill>
                  <a:srgbClr val="1E4463"/>
                </a:solidFill>
              </a:rPr>
              <a:t>APIs: Alsa, Libgpio for GPIOs</a:t>
            </a:r>
            <a:endParaRPr sz="1400">
              <a:solidFill>
                <a:srgbClr val="1E4463"/>
              </a:solidFill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4463"/>
              </a:buClr>
              <a:buSzPts val="1400"/>
              <a:buChar char="●"/>
            </a:pPr>
            <a:r>
              <a:rPr b="1" lang="fr" sz="1400">
                <a:solidFill>
                  <a:srgbClr val="1E4463"/>
                </a:solidFill>
              </a:rPr>
              <a:t>Full control of the I/O settings</a:t>
            </a:r>
            <a:r>
              <a:rPr lang="fr" sz="1400">
                <a:solidFill>
                  <a:srgbClr val="1E4463"/>
                </a:solidFill>
              </a:rPr>
              <a:t> and low latency embedded mixer* via Alsa controls </a:t>
            </a:r>
            <a:r>
              <a:rPr i="1" lang="fr" sz="1000">
                <a:solidFill>
                  <a:srgbClr val="1E4463"/>
                </a:solidFill>
              </a:rPr>
              <a:t>(*except for AoIP cards)</a:t>
            </a:r>
            <a:endParaRPr i="1" sz="1000">
              <a:solidFill>
                <a:srgbClr val="1E4463"/>
              </a:solidFill>
            </a:endParaRPr>
          </a:p>
        </p:txBody>
      </p:sp>
      <p:sp>
        <p:nvSpPr>
          <p:cNvPr id="223" name="Google Shape;223;p26"/>
          <p:cNvSpPr txBox="1"/>
          <p:nvPr/>
        </p:nvSpPr>
        <p:spPr>
          <a:xfrm>
            <a:off x="442700" y="980784"/>
            <a:ext cx="75768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Multicard and multiclient drivers for Windows and Linux</a:t>
            </a:r>
            <a:br>
              <a:rPr lang="fr" sz="170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sz="1700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24" name="Google Shape;224;p26"/>
          <p:cNvCxnSpPr/>
          <p:nvPr/>
        </p:nvCxnSpPr>
        <p:spPr>
          <a:xfrm>
            <a:off x="4572000" y="1688775"/>
            <a:ext cx="0" cy="2613300"/>
          </a:xfrm>
          <a:prstGeom prst="straightConnector1">
            <a:avLst/>
          </a:prstGeom>
          <a:noFill/>
          <a:ln cap="flat" cmpd="sng" w="9525">
            <a:solidFill>
              <a:srgbClr val="FF993F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7"/>
          <p:cNvSpPr txBox="1"/>
          <p:nvPr>
            <p:ph type="title"/>
          </p:nvPr>
        </p:nvSpPr>
        <p:spPr>
          <a:xfrm>
            <a:off x="311700" y="1098925"/>
            <a:ext cx="6727500" cy="232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 sz="4300">
                <a:solidFill>
                  <a:srgbClr val="FF993F"/>
                </a:solidFill>
              </a:rPr>
              <a:t>ANALOG &amp; DIGITAL AUDIO ALP CARDS</a:t>
            </a:r>
            <a:endParaRPr sz="3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8"/>
          <p:cNvSpPr txBox="1"/>
          <p:nvPr>
            <p:ph type="title"/>
          </p:nvPr>
        </p:nvSpPr>
        <p:spPr>
          <a:xfrm>
            <a:off x="348600" y="315800"/>
            <a:ext cx="8446800" cy="107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A comprehensive range</a:t>
            </a:r>
            <a:r>
              <a:rPr lang="fr">
                <a:solidFill>
                  <a:srgbClr val="F9B76F"/>
                </a:solidFill>
              </a:rPr>
              <a:t>.</a:t>
            </a:r>
            <a:endParaRPr>
              <a:solidFill>
                <a:srgbClr val="F9B76F"/>
              </a:solidFill>
            </a:endParaRPr>
          </a:p>
        </p:txBody>
      </p:sp>
      <p:pic>
        <p:nvPicPr>
          <p:cNvPr id="235" name="Google Shape;235;p28" title="Copie de Digigram-ALP222e-MIC-front-face-HD-2-brackets.png"/>
          <p:cNvPicPr preferRelativeResize="0"/>
          <p:nvPr/>
        </p:nvPicPr>
        <p:blipFill rotWithShape="1">
          <a:blip r:embed="rId3">
            <a:alphaModFix/>
          </a:blip>
          <a:srcRect b="3113" l="6486" r="-5359" t="3113"/>
          <a:stretch/>
        </p:blipFill>
        <p:spPr>
          <a:xfrm>
            <a:off x="322900" y="1260275"/>
            <a:ext cx="1613399" cy="105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8" title="Copie de Digigram-ALP442e-MIC-front-face-HD-2-brackets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10196" y="1111369"/>
            <a:ext cx="1813489" cy="124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8" title="Copie de Digigram-ALP882e-front-face-HD-2-brackets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97575" y="1079249"/>
            <a:ext cx="1813473" cy="1245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8" title="ALP881e-front-HD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12025" y="958375"/>
            <a:ext cx="2035200" cy="1487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8" title="Digigram-ALP280e-Mic-front-face-HD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82075" y="1225387"/>
            <a:ext cx="1613389" cy="1121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28"/>
          <p:cNvSpPr txBox="1"/>
          <p:nvPr/>
        </p:nvSpPr>
        <p:spPr>
          <a:xfrm>
            <a:off x="61550" y="2323553"/>
            <a:ext cx="1720500" cy="5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ALP222e</a:t>
            </a:r>
            <a:endParaRPr b="1" sz="10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ALP222e-MIC</a:t>
            </a:r>
            <a:endParaRPr b="1" sz="10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1" name="Google Shape;241;p28"/>
          <p:cNvSpPr txBox="1"/>
          <p:nvPr/>
        </p:nvSpPr>
        <p:spPr>
          <a:xfrm>
            <a:off x="1633019" y="2323553"/>
            <a:ext cx="17205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ALP280e</a:t>
            </a:r>
            <a:br>
              <a:rPr b="1" lang="fr" sz="1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b="1" lang="fr" sz="1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ALP280e-MIC</a:t>
            </a:r>
            <a:endParaRPr b="1" sz="10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2" name="Google Shape;242;p28"/>
          <p:cNvSpPr txBox="1"/>
          <p:nvPr/>
        </p:nvSpPr>
        <p:spPr>
          <a:xfrm>
            <a:off x="3589509" y="2323553"/>
            <a:ext cx="17205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ALP442e</a:t>
            </a:r>
            <a:br>
              <a:rPr b="1" lang="fr" sz="1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b="1" lang="fr" sz="1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ALP442e-MIC</a:t>
            </a:r>
            <a:endParaRPr b="1" sz="10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3" name="Google Shape;243;p28"/>
          <p:cNvSpPr txBox="1"/>
          <p:nvPr/>
        </p:nvSpPr>
        <p:spPr>
          <a:xfrm>
            <a:off x="5368295" y="2323553"/>
            <a:ext cx="17205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ALP881e</a:t>
            </a:r>
            <a:endParaRPr b="1" sz="10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4" name="Google Shape;244;p28"/>
          <p:cNvSpPr txBox="1"/>
          <p:nvPr/>
        </p:nvSpPr>
        <p:spPr>
          <a:xfrm>
            <a:off x="7038490" y="2323553"/>
            <a:ext cx="1720500" cy="5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ALP882e</a:t>
            </a:r>
            <a:br>
              <a:rPr b="1" lang="fr" sz="1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b="1" lang="fr" sz="1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ALP882e-MIC</a:t>
            </a:r>
            <a:endParaRPr b="1" sz="10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aphicFrame>
        <p:nvGraphicFramePr>
          <p:cNvPr id="245" name="Google Shape;245;p28"/>
          <p:cNvGraphicFramePr/>
          <p:nvPr/>
        </p:nvGraphicFramePr>
        <p:xfrm>
          <a:off x="348597" y="281882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{F097B952-8D9E-4652-A781-F2795C1618A5}</a:tableStyleId>
              </a:tblPr>
              <a:tblGrid>
                <a:gridCol w="393205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500">
                          <a:solidFill>
                            <a:srgbClr val="FF993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SOFTWARE FEATURES </a:t>
                      </a:r>
                      <a:endParaRPr sz="1500">
                        <a:solidFill>
                          <a:srgbClr val="FF993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solidFill>
                          <a:srgbClr val="1E4463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237150" lvl="0" marL="269999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73763"/>
                        </a:buClr>
                        <a:buSzPts val="900"/>
                        <a:buFont typeface="Open Sans"/>
                        <a:buChar char="●"/>
                      </a:pPr>
                      <a:r>
                        <a:rPr lang="fr" sz="900">
                          <a:solidFill>
                            <a:srgbClr val="07376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Playback and recording on all the analog and digital I/Os</a:t>
                      </a:r>
                      <a:endParaRPr sz="900">
                        <a:solidFill>
                          <a:srgbClr val="073763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237150" lvl="0" marL="269999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73763"/>
                        </a:buClr>
                        <a:buSzPts val="900"/>
                        <a:buFont typeface="Open Sans"/>
                        <a:buChar char="●"/>
                      </a:pPr>
                      <a:r>
                        <a:rPr lang="fr" sz="900">
                          <a:solidFill>
                            <a:srgbClr val="07376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Adjustment of input and output gains</a:t>
                      </a:r>
                      <a:endParaRPr sz="900">
                        <a:solidFill>
                          <a:srgbClr val="073763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237150" lvl="0" marL="269999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73763"/>
                        </a:buClr>
                        <a:buSzPts val="900"/>
                        <a:buFont typeface="Open Sans"/>
                        <a:buChar char="●"/>
                      </a:pPr>
                      <a:r>
                        <a:rPr lang="fr" sz="900">
                          <a:solidFill>
                            <a:srgbClr val="07376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Switch for 48V phantom power</a:t>
                      </a:r>
                      <a:endParaRPr sz="900">
                        <a:solidFill>
                          <a:srgbClr val="073763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237150" lvl="0" marL="269999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73763"/>
                        </a:buClr>
                        <a:buSzPts val="900"/>
                        <a:buFont typeface="Open Sans"/>
                        <a:buChar char="●"/>
                      </a:pPr>
                      <a:r>
                        <a:rPr lang="fr" sz="900">
                          <a:solidFill>
                            <a:srgbClr val="07376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Clock source selection: internal, Wordclock, AES11</a:t>
                      </a:r>
                      <a:endParaRPr sz="900">
                        <a:solidFill>
                          <a:srgbClr val="073763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237150" lvl="0" marL="269999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73763"/>
                        </a:buClr>
                        <a:buSzPts val="900"/>
                        <a:buFont typeface="Open Sans"/>
                        <a:buChar char="●"/>
                      </a:pPr>
                      <a:r>
                        <a:rPr lang="fr" sz="900">
                          <a:solidFill>
                            <a:srgbClr val="07376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Fully configurable o</a:t>
                      </a:r>
                      <a:r>
                        <a:rPr lang="fr" sz="900">
                          <a:solidFill>
                            <a:srgbClr val="07376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nboard mixer </a:t>
                      </a:r>
                      <a:endParaRPr sz="900">
                        <a:solidFill>
                          <a:srgbClr val="073763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237150" lvl="0" marL="269999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73763"/>
                        </a:buClr>
                        <a:buSzPts val="900"/>
                        <a:buFont typeface="Open Sans"/>
                        <a:buChar char="●"/>
                      </a:pPr>
                      <a:r>
                        <a:rPr lang="fr" sz="900">
                          <a:solidFill>
                            <a:srgbClr val="07376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GPIs status reading and GPOs status writing </a:t>
                      </a:r>
                      <a:endParaRPr sz="900">
                        <a:solidFill>
                          <a:srgbClr val="073763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237150" lvl="0" marL="269999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73763"/>
                        </a:buClr>
                        <a:buSzPts val="900"/>
                        <a:buFont typeface="Open Sans"/>
                        <a:buChar char="●"/>
                      </a:pPr>
                      <a:r>
                        <a:rPr lang="fr" sz="900">
                          <a:solidFill>
                            <a:srgbClr val="07376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Up to 8 ALP cards per PC</a:t>
                      </a:r>
                      <a:endParaRPr sz="900">
                        <a:solidFill>
                          <a:srgbClr val="073763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237150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73763"/>
                        </a:buClr>
                        <a:buSzPts val="900"/>
                        <a:buFont typeface="Open Sans"/>
                        <a:buChar char="●"/>
                      </a:pPr>
                      <a:r>
                        <a:rPr lang="fr" sz="900">
                          <a:solidFill>
                            <a:srgbClr val="07376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PCM 16, 24 or 32 bit sample format </a:t>
                      </a:r>
                      <a:endParaRPr sz="9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46" name="Google Shape;246;p28"/>
          <p:cNvGraphicFramePr/>
          <p:nvPr/>
        </p:nvGraphicFramePr>
        <p:xfrm>
          <a:off x="4308222" y="281161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{F097B952-8D9E-4652-A781-F2795C1618A5}</a:tableStyleId>
              </a:tblPr>
              <a:tblGrid>
                <a:gridCol w="4245825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500">
                          <a:solidFill>
                            <a:srgbClr val="FF993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HARDWARE FEATURES</a:t>
                      </a:r>
                      <a:endParaRPr sz="1500">
                        <a:solidFill>
                          <a:srgbClr val="FF993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solidFill>
                          <a:srgbClr val="1E4463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237150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73763"/>
                        </a:buClr>
                        <a:buSzPts val="900"/>
                        <a:buFont typeface="Open Sans"/>
                        <a:buChar char="●"/>
                      </a:pPr>
                      <a:r>
                        <a:rPr lang="fr" sz="900">
                          <a:solidFill>
                            <a:srgbClr val="07376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Balanced audio I/Os</a:t>
                      </a:r>
                      <a:endParaRPr sz="900">
                        <a:solidFill>
                          <a:srgbClr val="073763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237150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73763"/>
                        </a:buClr>
                        <a:buSzPts val="900"/>
                        <a:buFont typeface="Open Sans"/>
                        <a:buChar char="●"/>
                      </a:pPr>
                      <a:r>
                        <a:rPr lang="fr" sz="900">
                          <a:solidFill>
                            <a:srgbClr val="07376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Analog line inputs and outputs maximum level +24 dBu</a:t>
                      </a:r>
                      <a:endParaRPr sz="900">
                        <a:solidFill>
                          <a:srgbClr val="073763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237150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73763"/>
                        </a:buClr>
                        <a:buSzPts val="900"/>
                        <a:buFont typeface="Open Sans"/>
                        <a:buChar char="●"/>
                      </a:pPr>
                      <a:r>
                        <a:rPr lang="fr" sz="900">
                          <a:solidFill>
                            <a:srgbClr val="07376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Mic inputs gains: +65 dB (ALP222e-MIC)/ +56 dB one other -MIC cards</a:t>
                      </a:r>
                      <a:endParaRPr sz="900">
                        <a:solidFill>
                          <a:srgbClr val="073763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237150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73763"/>
                        </a:buClr>
                        <a:buSzPts val="900"/>
                        <a:buFont typeface="Open Sans"/>
                        <a:buChar char="●"/>
                      </a:pPr>
                      <a:r>
                        <a:rPr lang="fr" sz="900">
                          <a:solidFill>
                            <a:srgbClr val="07376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48V phantom power</a:t>
                      </a:r>
                      <a:endParaRPr sz="900">
                        <a:solidFill>
                          <a:srgbClr val="073763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237150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73763"/>
                        </a:buClr>
                        <a:buSzPts val="900"/>
                        <a:buFont typeface="Open Sans"/>
                        <a:buChar char="●"/>
                      </a:pPr>
                      <a:r>
                        <a:rPr lang="fr" sz="900">
                          <a:solidFill>
                            <a:srgbClr val="07376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Support frequencies: 8*, 16*, 24*, 32, 44.1, 48, 88.2, 96, 176.4, 192 kHz </a:t>
                      </a:r>
                      <a:endParaRPr sz="900">
                        <a:solidFill>
                          <a:srgbClr val="073763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237150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73763"/>
                        </a:buClr>
                        <a:buSzPts val="900"/>
                        <a:buFont typeface="Open Sans"/>
                        <a:buChar char="●"/>
                      </a:pPr>
                      <a:r>
                        <a:rPr lang="fr" sz="900">
                          <a:solidFill>
                            <a:srgbClr val="07376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High quality hardware sample rate converter on each AES3 input</a:t>
                      </a:r>
                      <a:endParaRPr sz="900">
                        <a:solidFill>
                          <a:srgbClr val="073763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237150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73763"/>
                        </a:buClr>
                        <a:buSzPts val="900"/>
                        <a:buFont typeface="Open Sans"/>
                        <a:buChar char="●"/>
                      </a:pPr>
                      <a:r>
                        <a:rPr lang="fr" sz="900">
                          <a:solidFill>
                            <a:srgbClr val="07376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Onboard GPIs/GPOs</a:t>
                      </a:r>
                      <a:endParaRPr sz="900">
                        <a:solidFill>
                          <a:srgbClr val="073763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237150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73763"/>
                        </a:buClr>
                        <a:buSzPts val="900"/>
                        <a:buFont typeface="Open Sans"/>
                        <a:buChar char="●"/>
                      </a:pPr>
                      <a:r>
                        <a:rPr lang="fr" sz="900">
                          <a:solidFill>
                            <a:srgbClr val="07376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Breakout cable(s) </a:t>
                      </a:r>
                      <a:endParaRPr sz="900">
                        <a:solidFill>
                          <a:srgbClr val="073763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sp>
        <p:nvSpPr>
          <p:cNvPr id="247" name="Google Shape;247;p28"/>
          <p:cNvSpPr txBox="1"/>
          <p:nvPr/>
        </p:nvSpPr>
        <p:spPr>
          <a:xfrm>
            <a:off x="4667600" y="4675975"/>
            <a:ext cx="1129800" cy="323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*except ALP881e</a:t>
            </a:r>
            <a:endParaRPr sz="900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9"/>
          <p:cNvSpPr txBox="1"/>
          <p:nvPr>
            <p:ph type="title"/>
          </p:nvPr>
        </p:nvSpPr>
        <p:spPr>
          <a:xfrm>
            <a:off x="348600" y="315800"/>
            <a:ext cx="8446800" cy="107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Principle</a:t>
            </a:r>
            <a:r>
              <a:rPr b="1" lang="fr">
                <a:solidFill>
                  <a:srgbClr val="F9B76F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b="1">
              <a:solidFill>
                <a:srgbClr val="F9B76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53" name="Google Shape;25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18663" y="1005950"/>
            <a:ext cx="4906675" cy="3059749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29"/>
          <p:cNvSpPr txBox="1"/>
          <p:nvPr/>
        </p:nvSpPr>
        <p:spPr>
          <a:xfrm>
            <a:off x="1831100" y="1337700"/>
            <a:ext cx="8415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>
                <a:solidFill>
                  <a:srgbClr val="FF0000"/>
                </a:solidFill>
              </a:rPr>
              <a:t>ALP222e-MIC only</a:t>
            </a:r>
            <a:endParaRPr sz="600">
              <a:solidFill>
                <a:srgbClr val="FF0000"/>
              </a:solidFill>
            </a:endParaRPr>
          </a:p>
        </p:txBody>
      </p:sp>
      <p:sp>
        <p:nvSpPr>
          <p:cNvPr id="255" name="Google Shape;255;p29"/>
          <p:cNvSpPr txBox="1"/>
          <p:nvPr/>
        </p:nvSpPr>
        <p:spPr>
          <a:xfrm>
            <a:off x="3504659" y="4129925"/>
            <a:ext cx="2502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rgbClr val="073763"/>
                </a:solidFill>
              </a:rPr>
              <a:t>Diagram for ALP222e / ALP222e-MIC</a:t>
            </a:r>
            <a:endParaRPr sz="1000">
              <a:solidFill>
                <a:srgbClr val="073763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Digigram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